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338" r:id="rId5"/>
    <p:sldId id="319" r:id="rId6"/>
    <p:sldId id="321" r:id="rId7"/>
    <p:sldId id="322" r:id="rId8"/>
    <p:sldId id="262" r:id="rId9"/>
    <p:sldId id="261" r:id="rId10"/>
    <p:sldId id="313" r:id="rId11"/>
    <p:sldId id="314" r:id="rId12"/>
    <p:sldId id="315" r:id="rId13"/>
    <p:sldId id="263" r:id="rId14"/>
    <p:sldId id="316" r:id="rId15"/>
    <p:sldId id="264" r:id="rId16"/>
    <p:sldId id="317" r:id="rId17"/>
    <p:sldId id="265" r:id="rId18"/>
    <p:sldId id="318" r:id="rId19"/>
    <p:sldId id="266" r:id="rId20"/>
    <p:sldId id="267" r:id="rId21"/>
    <p:sldId id="268" r:id="rId22"/>
    <p:sldId id="26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327" r:id="rId40"/>
    <p:sldId id="288" r:id="rId41"/>
    <p:sldId id="289" r:id="rId42"/>
    <p:sldId id="291" r:id="rId43"/>
    <p:sldId id="290" r:id="rId44"/>
    <p:sldId id="292" r:id="rId45"/>
    <p:sldId id="293" r:id="rId46"/>
    <p:sldId id="323" r:id="rId47"/>
    <p:sldId id="294" r:id="rId48"/>
    <p:sldId id="295" r:id="rId49"/>
    <p:sldId id="297" r:id="rId50"/>
    <p:sldId id="298" r:id="rId51"/>
    <p:sldId id="300" r:id="rId52"/>
    <p:sldId id="296" r:id="rId53"/>
    <p:sldId id="301" r:id="rId54"/>
    <p:sldId id="258" r:id="rId55"/>
    <p:sldId id="339" r:id="rId5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D2D"/>
    <a:srgbClr val="D5E3CF"/>
    <a:srgbClr val="CCCC00"/>
    <a:srgbClr val="00FFFF"/>
    <a:srgbClr val="B0B28C"/>
    <a:srgbClr val="A7A479"/>
    <a:srgbClr val="66FF66"/>
    <a:srgbClr val="EB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527" autoAdjust="0"/>
  </p:normalViewPr>
  <p:slideViewPr>
    <p:cSldViewPr snapToGrid="0" snapToObjects="1">
      <p:cViewPr varScale="1">
        <p:scale>
          <a:sx n="70" d="100"/>
          <a:sy n="70" d="100"/>
        </p:scale>
        <p:origin x="109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FFDC9D-FBA2-4A1F-BF76-8379EDCDBB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A9D73-C786-4600-A1B6-FFEACCF94D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491C9-88EF-4044-8BA2-F91D78CC9552}" type="datetimeFigureOut">
              <a:rPr lang="es-MX" smtClean="0"/>
              <a:t>17/09/2025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13CC-D190-40F6-88F1-8048FDD26D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7310B-0D46-4DA3-954F-ED0978E31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AC05D-B253-4590-88AC-60785846BE2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4757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9068D-7BB4-4AA4-8877-360DFF7604E1}" type="datetimeFigureOut">
              <a:rPr lang="es-MX" smtClean="0"/>
              <a:t>17/09/2025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19D06-B2FE-4AF3-9621-DBF79ABD22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877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Buenos días a todos.</a:t>
            </a:r>
          </a:p>
          <a:p>
            <a:r>
              <a:rPr lang="es-MX" dirty="0"/>
              <a:t>Voy a comenzar la presentación de: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9D06-B2FE-4AF3-9621-DBF79ABD2274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122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9D06-B2FE-4AF3-9621-DBF79ABD227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6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9D06-B2FE-4AF3-9621-DBF79ABD227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857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6041-CB89-F24B-8354-AC1066171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36395-503A-1C48-AF85-CC97C8F21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EA6E-74B5-F74E-9C2C-A90566ED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E292-1184-40BE-B982-C3C54CF38E47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D37B5-FAF6-1149-BE53-7A8E90CA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9358-63D7-0441-8300-BE806C75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709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222A-5FF4-4848-94B3-5724B79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C4D8B-88B1-624B-BCDC-F79CE7489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BAA6-B68E-184C-AA4F-C28A6DB7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7A73-A20E-43A3-A5AE-E40F4ACE2DE1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BBBD-6E3B-5A41-BAFE-132AEE75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B66F-BFB1-FB4D-B7D9-9E63898B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998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CD1AD-906A-284C-97C0-636A80D2A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1A1D0-E1AD-284B-BABB-8A836D82C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4AF-AF6E-7E41-BB36-40BD7030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720B-D39D-4398-BD36-3F5080C91EF5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A1B6-6FE7-954B-BC20-485EF16B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C1F37-A1A8-E844-89FD-E4C9DB12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60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2717-D9BA-CC4B-95CB-22DDD96F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F7A3-2ADE-0548-B4FC-EA49ABE0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95318-BDC8-7B42-93B1-10A017CA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6EC0D-F6A4-454E-AC9E-DE9175E8A2F9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8DDA9-89B4-3E4D-B7DF-A9A2743E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69C7F-F155-314D-83F0-E6B43ED0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615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C065-E975-1143-9595-EDA94C7E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AA1B5-1074-3748-BA16-AD4FF304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0DE4-25A8-E64D-B0A9-DCEB4D87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CDAA-027E-47B3-B979-2C059D118673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05A8-0A55-964B-86B4-4C827B75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735-C4A9-A343-B56A-0B4AF9E0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86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6B82-11C5-0046-B202-5E0238B2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0E75C-19F0-B441-BA8C-209DBF981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E18-EF8B-1D42-B2C5-06052A0F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568ED-08A8-874A-AF5C-EF74F134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A0BE-9E66-433D-9EC5-192DA1C5DDF5}" type="datetime1">
              <a:rPr lang="es-MX" smtClean="0"/>
              <a:t>17/09/2025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6A224-8D24-A242-8812-9E1791D0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2A31E-221D-F54D-B21F-765648FE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918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48-2676-6242-A37C-3492C762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0AE0-D7D3-3440-9888-89B23A31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0C8B-F41C-5042-B73B-2E1EFE5B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B195E-A8FA-314D-AE7F-9755BF57E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5A65F-C0A6-CE43-B96F-021EC34F4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B3EDD-BB8D-4945-97BF-DAD3EA33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BF34E-F2BB-42C8-A659-EBC8F04E751F}" type="datetime1">
              <a:rPr lang="es-MX" smtClean="0"/>
              <a:t>17/09/2025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68793-81B5-DB4E-BBE1-271EA5E0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75395-B17A-5D49-95CF-494B676D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801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4DAF-3625-3544-ACD6-6852460F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1A30C-9101-2641-BA92-FB83CBEF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2148-6493-4C0C-9AB8-A648A9945DE7}" type="datetime1">
              <a:rPr lang="es-MX" smtClean="0"/>
              <a:t>17/09/2025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BC2C2-9450-7E45-8F33-F20D982E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F82A3-E50D-2044-A11B-D82ACD27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079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C05CF-2739-F548-AE9F-F42D297A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6D24-6C99-4DFD-B801-AC97CF845A30}" type="datetime1">
              <a:rPr lang="es-MX" smtClean="0"/>
              <a:t>17/09/2025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CEAEE-52A7-3141-BA62-529A2568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4891E-F5C0-5448-8202-F0FA398A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121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810C-5D2C-A242-8F76-2615AB3B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71E0-B4A1-9847-8575-6B26A97A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3FA41-671C-DD47-9F7B-5D6705C34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D2EB9-25AF-6F4F-81B3-A79BD259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CDA5-B066-4073-9BF8-FFFE69DBA12F}" type="datetime1">
              <a:rPr lang="es-MX" smtClean="0"/>
              <a:t>17/09/2025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C288-8621-7B43-9FBE-94EB922B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EE633-99B9-1140-A2A0-55E52C6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221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5CF9-7061-7B4B-AFBD-37F03D1E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452A0-B740-C046-9FB3-F8A0EC4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7B228-577C-8F47-8AC8-7EDFCBDF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1048F-D359-FE47-AADB-449A1EE3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E163-5295-4AF6-A57E-B7368B3946D8}" type="datetime1">
              <a:rPr lang="es-MX" smtClean="0"/>
              <a:t>17/09/2025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4166C-84CB-254D-AF72-E4A179A5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E9EF1-4FCE-3849-BE6E-30F07C7B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089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89255-4752-5D47-A7FD-E66B99DF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D12CD-4A4B-8343-BF14-47C4531B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1533-8EA0-6845-9107-E13679871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8CCC-2D20-415E-B496-7B21BF3FC043}" type="datetime1">
              <a:rPr lang="es-MX" smtClean="0"/>
              <a:t>17/09/2025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647E-C23F-BE40-9AA9-27EA872AF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C609-72C0-9B43-A518-083DA316F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898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1DC2FF1-C422-82F2-2B23-0AA9BF75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51"/>
            <a:ext cx="1931798" cy="68937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4FAC02-2E24-0A44-6E8A-261BFEDEFB6D}"/>
              </a:ext>
            </a:extLst>
          </p:cNvPr>
          <p:cNvSpPr txBox="1"/>
          <p:nvPr/>
        </p:nvSpPr>
        <p:spPr>
          <a:xfrm>
            <a:off x="1435597" y="348170"/>
            <a:ext cx="1029703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Autónoma del Estado de México</a:t>
            </a: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 Académica Profesional Tianguistenco</a:t>
            </a: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Inteligencia Artificial</a:t>
            </a:r>
          </a:p>
          <a:p>
            <a:pPr algn="ctr"/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Ingeniería en Software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Presenta: </a:t>
            </a:r>
          </a:p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Jonathan Rojas Simón</a:t>
            </a:r>
          </a:p>
          <a:p>
            <a:pPr algn="ctr"/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Clase 8</a:t>
            </a:r>
          </a:p>
          <a:p>
            <a:pPr algn="ctr"/>
            <a:b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Tianguistenco, Edo. de Méx. 17 de Septiembre de 2025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9">
            <a:extLst>
              <a:ext uri="{FF2B5EF4-FFF2-40B4-BE49-F238E27FC236}">
                <a16:creationId xmlns:a16="http://schemas.microsoft.com/office/drawing/2014/main" id="{AD8C3A00-9E46-2EAD-0314-61342F2C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03" y="348215"/>
            <a:ext cx="1435591" cy="947490"/>
          </a:xfrm>
          <a:prstGeom prst="rect">
            <a:avLst/>
          </a:prstGeom>
        </p:spPr>
      </p:pic>
      <p:pic>
        <p:nvPicPr>
          <p:cNvPr id="9" name="Picture 6" descr="Logo&#10;&#10;Description automatically generated">
            <a:extLst>
              <a:ext uri="{FF2B5EF4-FFF2-40B4-BE49-F238E27FC236}">
                <a16:creationId xmlns:a16="http://schemas.microsoft.com/office/drawing/2014/main" id="{53DE18B0-DA63-7A0B-0EE5-9B6493466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13" r="96406">
                        <a14:foregroundMark x1="6719" y1="45625" x2="7656" y2="50000"/>
                        <a14:foregroundMark x1="4688" y1="55156" x2="5156" y2="59062"/>
                        <a14:foregroundMark x1="3594" y1="58906" x2="2813" y2="53125"/>
                        <a14:foregroundMark x1="11563" y1="55625" x2="11250" y2="59375"/>
                        <a14:foregroundMark x1="17344" y1="57344" x2="17344" y2="59844"/>
                        <a14:foregroundMark x1="27500" y1="56719" x2="27813" y2="59219"/>
                        <a14:foregroundMark x1="36875" y1="56719" x2="36250" y2="59844"/>
                        <a14:foregroundMark x1="60313" y1="46094" x2="61875" y2="47813"/>
                        <a14:foregroundMark x1="65781" y1="43281" x2="67500" y2="46406"/>
                        <a14:foregroundMark x1="71250" y1="46563" x2="76875" y2="49375"/>
                        <a14:foregroundMark x1="78438" y1="49375" x2="72813" y2="39688"/>
                        <a14:foregroundMark x1="86563" y1="48125" x2="87656" y2="37188"/>
                        <a14:foregroundMark x1="91719" y1="50781" x2="92656" y2="44688"/>
                        <a14:foregroundMark x1="85781" y1="43750" x2="84375" y2="42344"/>
                        <a14:foregroundMark x1="86719" y1="42188" x2="92188" y2="53281"/>
                        <a14:foregroundMark x1="43281" y1="55313" x2="46875" y2="57656"/>
                        <a14:foregroundMark x1="38281" y1="53750" x2="27187" y2="49219"/>
                        <a14:foregroundMark x1="56094" y1="45781" x2="62500" y2="43125"/>
                        <a14:foregroundMark x1="62500" y1="43125" x2="56094" y2="50000"/>
                        <a14:foregroundMark x1="56094" y1="50000" x2="67813" y2="44531"/>
                        <a14:foregroundMark x1="67813" y1="44531" x2="72813" y2="45781"/>
                        <a14:foregroundMark x1="84375" y1="42813" x2="79375" y2="55313"/>
                        <a14:foregroundMark x1="89844" y1="45000" x2="90313" y2="37188"/>
                        <a14:foregroundMark x1="96406" y1="56719" x2="96406" y2="49688"/>
                        <a14:foregroundMark x1="24531" y1="55781" x2="31250" y2="50625"/>
                        <a14:foregroundMark x1="31250" y1="50625" x2="26406" y2="62031"/>
                        <a14:foregroundMark x1="26406" y1="62031" x2="28125" y2="56719"/>
                        <a14:backgroundMark x1="99688" y1="53906" x2="99688" y2="53906"/>
                        <a14:backgroundMark x1="99375" y1="53594" x2="99375" y2="53594"/>
                        <a14:backgroundMark x1="0" y1="59375" x2="0" y2="59375"/>
                        <a14:backgroundMark x1="156" y1="51250" x2="156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9556" y="139740"/>
            <a:ext cx="1364440" cy="13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1"/>
            <a:ext cx="10515600" cy="629447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Pronóstico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937656"/>
                <a:ext cx="9144000" cy="492034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Soleado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Nublado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4,0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−4/4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4/4−0/4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máx. certeza</a:t>
                </a: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Lluvia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2,3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𝑃𝑟𝑜𝑛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𝑠𝑡𝑖𝑐𝑜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5/14(0.9708)+4/14(0)+5/14(0.9708)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𝑃𝑟𝑜𝑛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𝑠𝑡𝑖𝑐𝑜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0.694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𝑃𝑟𝑜𝑛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𝑠𝑡𝑖𝑐𝑜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𝑃𝑟𝑜𝑛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𝑠𝑡𝑖𝑐𝑜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0.9402−0.694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𝑷𝒓𝒐𝒏</m:t>
                        </m:r>
                        <m: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𝒔𝒕𝒊𝒄𝒐</m:t>
                        </m:r>
                      </m:e>
                    </m:d>
                  </m:oMath>
                </a14:m>
                <a:r>
                  <a:rPr lang="es-MX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𝟐𝟒𝟔</m:t>
                    </m:r>
                  </m:oMath>
                </a14:m>
                <a:endParaRPr lang="es-MX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937656"/>
                <a:ext cx="9144000" cy="4920343"/>
              </a:xfrm>
              <a:blipFill>
                <a:blip r:embed="rId2"/>
                <a:stretch>
                  <a:fillRect l="-1000" t="-173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F9B2735A-FA65-3E88-E29A-ABB9B267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84BF43-6C32-03DF-22B3-CC7EBC3CDCB0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F4DE24-04E1-063C-A212-560A862D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10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7A55CAC-4619-9E2A-EB06-96EA61F69EB1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(Ordenados por Temperatura)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7637" b="24591"/>
          <a:stretch>
            <a:fillRect/>
          </a:stretch>
        </p:blipFill>
        <p:spPr bwMode="auto">
          <a:xfrm>
            <a:off x="1540986" y="1690688"/>
            <a:ext cx="9127014" cy="4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C0B6A68C-1EBD-D094-A56A-03A49507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20077EF-B44B-4671-08C4-45E5F888336C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1C5E-B6A9-F87F-BCEE-FFFD7476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11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4E0C606-0D05-4689-018C-8BFA15F534A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2"/>
            <a:ext cx="10515600" cy="629446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774370"/>
                <a:ext cx="9144000" cy="5083629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Calor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2,2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−2/4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2/4−2/4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2/4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Media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2,4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−2/6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2/6−4/6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4/6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Frio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1,3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−1/4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1/4−3/4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3/4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0.811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4/14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+6/14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0.918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+4/14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0.811</m:t>
                        </m:r>
                      </m:e>
                    </m:d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0.9402−0.911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𝑻𝒆𝒎𝒑𝒆𝒓𝒂𝒕𝒖𝒓𝒂</m:t>
                        </m:r>
                      </m:e>
                    </m:d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𝟎𝟐𝟗</m:t>
                    </m:r>
                  </m:oMath>
                </a14:m>
                <a:endParaRPr lang="es-MX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774370"/>
                <a:ext cx="9144000" cy="5083629"/>
              </a:xfrm>
              <a:blipFill>
                <a:blip r:embed="rId2"/>
                <a:stretch>
                  <a:fillRect l="-1000" t="-167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513BC3B9-1346-6391-5F2F-2C8375AC2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B67DF6F-78EB-03CD-AA92-2032EA8AA60E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7418269-71D6-B6F9-1AC3-99D9A78D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12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C2A9031-3CA8-A79C-2886-14F23AB86DFB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(Ordenados por Humedad)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7637" b="26182"/>
          <a:stretch>
            <a:fillRect/>
          </a:stretch>
        </p:blipFill>
        <p:spPr bwMode="auto">
          <a:xfrm>
            <a:off x="1524001" y="1628800"/>
            <a:ext cx="9089920" cy="47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C5512B82-B61A-DFE5-E295-CE1D3D96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390A9E-AE4A-CA2B-0697-E57DF3D216B6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0DAC3-0919-C3B2-11D3-FAD09E57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13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29692CC-5FE9-636B-6839-BD94E40F95EA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230932"/>
            <a:ext cx="10515600" cy="459756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Humedad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2068286"/>
                <a:ext cx="9144000" cy="478971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Alta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4,3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−4/7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</a:rPr>
                      <m:t>4/7−3/7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</a:rPr>
                      <m:t>3/7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0.985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Normal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𝑁𝑜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1,6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−1/7</m:t>
                    </m:r>
                    <m:r>
                      <m:rPr>
                        <m:sty m:val="p"/>
                      </m:rPr>
                      <a:rPr lang="es-MX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</a:rPr>
                      <m:t>1/7−6/7</m:t>
                    </m:r>
                    <m:r>
                      <m:rPr>
                        <m:sty m:val="p"/>
                      </m:rPr>
                      <a:rPr lang="es-MX" sz="2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400" i="1" dirty="0">
                        <a:latin typeface="Cambria Math" panose="02040503050406030204" pitchFamily="18" charset="0"/>
                      </a:rPr>
                      <m:t>6/7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0.591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7/14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0.985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+7/14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0.591</m:t>
                        </m:r>
                      </m:e>
                    </m:d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0.788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s-MX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0.9402−0.788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s-MX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b="1" i="1" dirty="0" smtClean="0">
                            <a:latin typeface="Cambria Math" panose="02040503050406030204" pitchFamily="18" charset="0"/>
                          </a:rPr>
                          <m:t>𝑯𝒖𝒎𝒆𝒅𝒂𝒅</m:t>
                        </m:r>
                      </m:e>
                    </m:d>
                    <m:r>
                      <a:rPr lang="es-MX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0.151</a:t>
                </a: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2068286"/>
                <a:ext cx="9144000" cy="4789713"/>
              </a:xfrm>
              <a:blipFill>
                <a:blip r:embed="rId2"/>
                <a:stretch>
                  <a:fillRect l="-1000" t="-17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E43738BA-35E2-97A4-A18E-661F0639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C1CB3F2-ADF2-A4D2-51D5-A1530A8C24B6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6E6AD4B-DE1E-02A0-B64B-C42F9415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14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AA91685-C1CF-13CD-ECA6-9ADEE9B811F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2"/>
            <a:ext cx="10515600" cy="629446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(Ordenados por Viento)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7637" b="24642"/>
          <a:stretch/>
        </p:blipFill>
        <p:spPr bwMode="auto">
          <a:xfrm>
            <a:off x="1477050" y="1690688"/>
            <a:ext cx="9205023" cy="483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AB34D90D-675F-BE24-64BA-CF233E62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DB2E52-47D6-9FC1-425F-E0F3275F8A8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C815E-52F0-2FA4-96A0-18603410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15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2D0076-3432-ED57-2349-D2329DE9393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2"/>
            <a:ext cx="10515600" cy="629446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Viento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807028"/>
                <a:ext cx="9144000" cy="5050971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Si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(3,3)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−3/6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3/6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3/6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3/6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(2,6)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−2/8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2/8−6/8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6/8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0.811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6/14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+8/14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0.811</m:t>
                        </m:r>
                      </m:e>
                    </m:d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0.862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0.9402−0.862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𝑽𝒊𝒆𝒏𝒕𝒐</m:t>
                        </m:r>
                      </m:e>
                    </m:d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0.048</a:t>
                </a: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807028"/>
                <a:ext cx="9144000" cy="5050971"/>
              </a:xfrm>
              <a:blipFill>
                <a:blip r:embed="rId2"/>
                <a:stretch>
                  <a:fillRect l="-1333" t="-20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C35F2338-658C-D96C-4F0E-9FD28D6E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6571A37-3F36-7D89-F951-13B290AD57AD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E763B7-8F62-4F32-F338-1E480570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16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C5DAC3-AC5C-9D0C-90C6-29BF640AA93B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416844"/>
            <a:ext cx="10515600" cy="547688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Elección Nodo Raíz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45229"/>
                <a:ext cx="10515600" cy="35317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𝑃𝑟𝑜𝑛</m:t>
                        </m:r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𝑠𝑡𝑖𝑐𝑜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0.246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0.151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0.048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0.029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nodo a elegir raíz es </a:t>
                </a: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Pronóstico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45229"/>
                <a:ext cx="10515600" cy="3531734"/>
              </a:xfrm>
              <a:blipFill>
                <a:blip r:embed="rId2"/>
                <a:stretch>
                  <a:fillRect l="-1043" t="-31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DC019160-4BBC-48F2-3A86-40D4DB18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A22932F-BD83-0F9A-B57E-A89C2852C964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521BE4-EFC7-4E99-E469-BFEAC69D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17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69C65DB-4C73-30AD-13B5-80CEDAE5DBED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4768" y="9851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7549834" y="258600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lluvia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73E1E293-8D36-EB98-1D2C-6CC94D04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B2B7102-A809-D6EA-17BC-3D797DB2D7B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0CF1242-218E-F32F-0A62-3A08D889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18</a:t>
            </a:fld>
            <a:endParaRPr lang="x-none" sz="2000" b="1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4BEF5E2-0AB5-53DA-DE87-AEFE796EC816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23CE26F-938B-A70A-4E21-A6D7CE648887}"/>
              </a:ext>
            </a:extLst>
          </p:cNvPr>
          <p:cNvSpPr/>
          <p:nvPr/>
        </p:nvSpPr>
        <p:spPr>
          <a:xfrm>
            <a:off x="4629197" y="2012779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1F5E05C2-E92D-E260-A47A-73C94CD95817}"/>
              </a:ext>
            </a:extLst>
          </p:cNvPr>
          <p:cNvSpPr txBox="1"/>
          <p:nvPr/>
        </p:nvSpPr>
        <p:spPr>
          <a:xfrm>
            <a:off x="2062677" y="2586687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soleado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59763779-3217-0417-7648-A8FA5C791FD6}"/>
              </a:ext>
            </a:extLst>
          </p:cNvPr>
          <p:cNvSpPr txBox="1"/>
          <p:nvPr/>
        </p:nvSpPr>
        <p:spPr>
          <a:xfrm>
            <a:off x="5353310" y="306397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E175112-E62F-CF8E-B25F-ED2131F5A1FA}"/>
              </a:ext>
            </a:extLst>
          </p:cNvPr>
          <p:cNvCxnSpPr>
            <a:stCxn id="11" idx="1"/>
          </p:cNvCxnSpPr>
          <p:nvPr/>
        </p:nvCxnSpPr>
        <p:spPr>
          <a:xfrm flipH="1">
            <a:off x="2430172" y="2299733"/>
            <a:ext cx="2199025" cy="14513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A1AC45D-104B-722E-06DA-93CA862E542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399906" y="2586687"/>
            <a:ext cx="0" cy="1164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006576D-8874-56FA-CD0F-603C9F336BC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70614" y="2299733"/>
            <a:ext cx="2771503" cy="13057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2"/>
            <a:ext cx="10515600" cy="629446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de Soleado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8532" b="18227"/>
          <a:stretch>
            <a:fillRect/>
          </a:stretch>
        </p:blipFill>
        <p:spPr bwMode="auto">
          <a:xfrm>
            <a:off x="1524000" y="1556793"/>
            <a:ext cx="9144000" cy="530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524000" y="2294870"/>
            <a:ext cx="9144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55082357-75B2-E4DC-EAE0-EEB12E59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6457CB8-FA4B-63E2-9015-A54E0AB06118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DD74F84-615A-C02E-17D2-C002CB7B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19</a:t>
            </a:fld>
            <a:endParaRPr lang="x-none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139635"/>
            <a:ext cx="10515600" cy="551053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como etiquetas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972" r="28045" b="20474"/>
          <a:stretch/>
        </p:blipFill>
        <p:spPr bwMode="auto">
          <a:xfrm>
            <a:off x="1527493" y="1860379"/>
            <a:ext cx="9137014" cy="449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9420249F-FC87-2352-1756-847F3197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5FB21BA-977E-B13D-C887-707B71A9AC43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C6F670-C142-CB1E-E124-501A167A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</a:t>
            </a:fld>
            <a:endParaRPr lang="x-none" sz="2000" b="1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E5F1AA4-E42B-BD8D-96E2-9124F9878D0E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162362"/>
                <a:ext cx="10515600" cy="933237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Ejemplos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Clases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b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como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como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162362"/>
                <a:ext cx="10515600" cy="933237"/>
              </a:xfrm>
              <a:blipFill>
                <a:blip r:embed="rId2"/>
                <a:stretch>
                  <a:fillRect t="-7843" b="-1437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(3,2)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0.4421+0.5287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Hay alta incertidumbre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balanceados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8FFAA315-9E8C-F4C7-65D2-32BD02A4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D0C1E78-52AF-C2AC-C29A-6A341DDF2094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321770E-2EC2-E2E8-2D4F-0569D772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20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C39EA7-4E7A-66EE-4BA6-B1555AE005E0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3999" y="1600200"/>
                <a:ext cx="9943815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Calor = 2   donde 2 para No, 0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2,0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2/2 − 0/2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Media = 2   donde 1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1/2 − 1/2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Frio = 1   donde 0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−0/1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0/1 − 1/1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1/1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2/5(0)+2/5(1)+1/5(0)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𝑇𝑒𝑚𝑝𝑒𝑟𝑎𝑡𝑢𝑟𝑎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0.9708−0.40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𝑻𝒆𝒎𝒑𝒆𝒓𝒂𝒕𝒖𝒓𝒂</m:t>
                        </m:r>
                      </m:e>
                    </m:d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𝟓𝟕𝟎𝟖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9" y="1600200"/>
                <a:ext cx="9943815" cy="5257800"/>
              </a:xfrm>
              <a:blipFill>
                <a:blip r:embed="rId2"/>
                <a:stretch>
                  <a:fillRect l="-1226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8B232278-B63F-E1E6-9D25-35682ABF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5D75C0F-AD20-9192-72A3-00B30C373E3D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49C7D60-2B0F-5F3B-BE00-AB036C99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21</a:t>
            </a:fld>
            <a:endParaRPr lang="x-none" sz="2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Humedad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Alta = 3   donde 3 para No, 0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(3,0)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−3/3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3/3−0/3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0/3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Normal = 2   donde 0 para No, 2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0/2−2/2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3/5(0)+2/5(0)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𝑯𝒖𝒎𝒆𝒅𝒂𝒅</m:t>
                        </m:r>
                      </m:e>
                    </m:d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𝟗𝟕𝟎𝟖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7EDE750B-44A0-2A05-4D59-1FDB0931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9F3AB2A-7AB6-D954-EAA3-4E96CDAC147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9895E1F-76BD-97FC-C787-9D467FDB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22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9534AFF-9C95-4003-F5E3-ABFB97335095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Viento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 = 3   donde 2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(2,1)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−2/3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2/3 − 1/3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1/3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Si = 2   donde 1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(1,1)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1/2 − 1/2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3/5(0.9182)+2/5(1)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0.9508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𝑉𝑖𝑒𝑛𝑡𝑜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MX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MX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𝐻𝑢𝑚𝑒𝑑𝑎𝑑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0.9708−0.9508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𝑽𝒊𝒆𝒏𝒕𝒐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𝟎𝟐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48CF35EF-0DA1-C642-117A-A43B5F7D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CCE3757-6439-CD32-8319-667E96991319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0032290-EFC8-1EFA-3954-F24C100D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23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B948080-4596-3256-99BA-51028FC8AC50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Nodo intermedio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0.5508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nodo siguiente de Pronóstico es </a:t>
                </a: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Humedad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como tiene máxima ganancia de él se derivan nodos hoja etiquetados con sus correspondientes clases.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9E366633-A456-0622-951F-CD6C885E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4EA8F22-93FF-1B95-DA9A-E495C6F51AD9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7EE897C-AFB4-EF83-8B4A-CEFD4DDF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24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86C6B4D-4D1D-B1B8-B308-31029C729B3F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7 CuadroTexto">
            <a:extLst>
              <a:ext uri="{FF2B5EF4-FFF2-40B4-BE49-F238E27FC236}">
                <a16:creationId xmlns:a16="http://schemas.microsoft.com/office/drawing/2014/main" id="{BBD6D0A4-7863-2BF3-BE89-A5F669ABC649}"/>
              </a:ext>
            </a:extLst>
          </p:cNvPr>
          <p:cNvSpPr txBox="1"/>
          <p:nvPr/>
        </p:nvSpPr>
        <p:spPr>
          <a:xfrm>
            <a:off x="2911085" y="4570310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3" name="7 CuadroTexto">
            <a:extLst>
              <a:ext uri="{FF2B5EF4-FFF2-40B4-BE49-F238E27FC236}">
                <a16:creationId xmlns:a16="http://schemas.microsoft.com/office/drawing/2014/main" id="{FEEF5606-E3C8-A997-470B-6BED928F9065}"/>
              </a:ext>
            </a:extLst>
          </p:cNvPr>
          <p:cNvSpPr txBox="1"/>
          <p:nvPr/>
        </p:nvSpPr>
        <p:spPr>
          <a:xfrm>
            <a:off x="628208" y="4565324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C4E26298-864C-B96F-7639-CB32252D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C161EB4-0B9B-5F5C-BACC-D2131828CBC8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38A06E7-C86E-38CC-EB7F-78F932D4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25</a:t>
            </a:fld>
            <a:endParaRPr lang="x-none" sz="2000" b="1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1FD240B-DEE4-2A41-C671-0A7D6149DDC6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 Título">
            <a:extLst>
              <a:ext uri="{FF2B5EF4-FFF2-40B4-BE49-F238E27FC236}">
                <a16:creationId xmlns:a16="http://schemas.microsoft.com/office/drawing/2014/main" id="{57E9DADB-09F2-5D9D-1879-C9693C056F53}"/>
              </a:ext>
            </a:extLst>
          </p:cNvPr>
          <p:cNvSpPr txBox="1">
            <a:spLocks/>
          </p:cNvSpPr>
          <p:nvPr/>
        </p:nvSpPr>
        <p:spPr>
          <a:xfrm>
            <a:off x="794768" y="98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51C6511-4470-0BDA-CF26-9A26040F7270}"/>
              </a:ext>
            </a:extLst>
          </p:cNvPr>
          <p:cNvSpPr txBox="1"/>
          <p:nvPr/>
        </p:nvSpPr>
        <p:spPr>
          <a:xfrm>
            <a:off x="7549834" y="258600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lluvia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75F9C0B-2A41-E82D-66C7-01CB417855D1}"/>
              </a:ext>
            </a:extLst>
          </p:cNvPr>
          <p:cNvSpPr/>
          <p:nvPr/>
        </p:nvSpPr>
        <p:spPr>
          <a:xfrm>
            <a:off x="4629197" y="2012779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</a:t>
            </a:r>
          </a:p>
        </p:txBody>
      </p:sp>
      <p:sp>
        <p:nvSpPr>
          <p:cNvPr id="15" name="7 CuadroTexto">
            <a:extLst>
              <a:ext uri="{FF2B5EF4-FFF2-40B4-BE49-F238E27FC236}">
                <a16:creationId xmlns:a16="http://schemas.microsoft.com/office/drawing/2014/main" id="{437C00D7-0944-5CF0-4088-5800FFAE83B2}"/>
              </a:ext>
            </a:extLst>
          </p:cNvPr>
          <p:cNvSpPr txBox="1"/>
          <p:nvPr/>
        </p:nvSpPr>
        <p:spPr>
          <a:xfrm>
            <a:off x="2062677" y="2586687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soleado</a:t>
            </a:r>
          </a:p>
        </p:txBody>
      </p:sp>
      <p:sp>
        <p:nvSpPr>
          <p:cNvPr id="16" name="7 CuadroTexto">
            <a:extLst>
              <a:ext uri="{FF2B5EF4-FFF2-40B4-BE49-F238E27FC236}">
                <a16:creationId xmlns:a16="http://schemas.microsoft.com/office/drawing/2014/main" id="{47A71F57-8E7C-405B-4343-6ADCBDBFD858}"/>
              </a:ext>
            </a:extLst>
          </p:cNvPr>
          <p:cNvSpPr txBox="1"/>
          <p:nvPr/>
        </p:nvSpPr>
        <p:spPr>
          <a:xfrm>
            <a:off x="5353310" y="306397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EA70B7C-BF96-9E87-8D1F-98148881FA37}"/>
              </a:ext>
            </a:extLst>
          </p:cNvPr>
          <p:cNvCxnSpPr>
            <a:cxnSpLocks/>
            <a:stCxn id="14" idx="1"/>
            <a:endCxn id="22" idx="0"/>
          </p:cNvCxnSpPr>
          <p:nvPr/>
        </p:nvCxnSpPr>
        <p:spPr>
          <a:xfrm flipH="1">
            <a:off x="2430172" y="2299733"/>
            <a:ext cx="2199025" cy="14403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ED1EFF3-28EC-75D9-CCC1-C3B297B6234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399906" y="2586687"/>
            <a:ext cx="0" cy="1164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36ED89B-D547-F7B9-F27A-E6BEF366D5F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70614" y="2299733"/>
            <a:ext cx="2771503" cy="13057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610C452-496D-6CC0-B59E-68D121DAD791}"/>
              </a:ext>
            </a:extLst>
          </p:cNvPr>
          <p:cNvSpPr/>
          <p:nvPr/>
        </p:nvSpPr>
        <p:spPr>
          <a:xfrm>
            <a:off x="1659463" y="3740081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Humedad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8BDBDFA-2BE6-8C3C-8EEC-12A44E2469BE}"/>
              </a:ext>
            </a:extLst>
          </p:cNvPr>
          <p:cNvSpPr/>
          <p:nvPr/>
        </p:nvSpPr>
        <p:spPr>
          <a:xfrm>
            <a:off x="1065654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E29E995-E514-37D0-CC48-41835EBBCB93}"/>
              </a:ext>
            </a:extLst>
          </p:cNvPr>
          <p:cNvSpPr/>
          <p:nvPr/>
        </p:nvSpPr>
        <p:spPr>
          <a:xfrm>
            <a:off x="3070289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2C3DDDE-F90F-B82B-FEC5-13BF166D7A0C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1467853" y="4313989"/>
            <a:ext cx="962319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72E4D28-9DCA-F58A-3D18-8178DA68797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430172" y="4313989"/>
            <a:ext cx="1042316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de Nublado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8532" b="18227"/>
          <a:stretch>
            <a:fillRect/>
          </a:stretch>
        </p:blipFill>
        <p:spPr bwMode="auto">
          <a:xfrm>
            <a:off x="1524000" y="1556793"/>
            <a:ext cx="9144000" cy="530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1524000" y="2253992"/>
            <a:ext cx="91440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1524000" y="5301208"/>
            <a:ext cx="91440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9793B526-E979-395A-E3D1-E7F877B2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8EFA77F-9406-3EB0-8988-94262ED72BAF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EA1CBBD-A8BB-0182-805A-9B3B2D44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26</a:t>
            </a:fld>
            <a:endParaRPr lang="x-none" sz="2000" b="1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CA10202-3CC0-6D03-AA2E-88A6042FE82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7276"/>
            <a:ext cx="10515600" cy="935903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4    Clases 1</a:t>
            </a:r>
            <a:b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Ejemplos como No, 4 como Sí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0,4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−0/4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0/4−4/4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4/4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Hay nula incertidumbre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desbalanceados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Certeza absoluta y por tanto se etiqueta un nodo Hoja con la etiqueta de clase correspondiente o única</a:t>
                </a: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r="-19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C2E11D10-BD24-D302-3633-6B2C8C4D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598C388-DEA1-F055-26F9-12E0FA7D9F83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0C35624-28B5-FD18-08E1-E235BE1F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27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0692FAE-1045-B055-5D7B-438B5F73522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>
            <a:extLst>
              <a:ext uri="{FF2B5EF4-FFF2-40B4-BE49-F238E27FC236}">
                <a16:creationId xmlns:a16="http://schemas.microsoft.com/office/drawing/2014/main" id="{80347383-43B8-C765-FC5F-049498D0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E73C4D7-9C89-6F2F-F516-72F3C82FA174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0F7A45D-631C-E498-FFF5-4E559270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28</a:t>
            </a:fld>
            <a:endParaRPr lang="x-none" sz="2000" b="1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1630BF0-A2CA-ED51-B149-9F5D7EA3E332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7 CuadroTexto">
            <a:extLst>
              <a:ext uri="{FF2B5EF4-FFF2-40B4-BE49-F238E27FC236}">
                <a16:creationId xmlns:a16="http://schemas.microsoft.com/office/drawing/2014/main" id="{81C8554B-C8F7-3B18-4454-675483DD29DC}"/>
              </a:ext>
            </a:extLst>
          </p:cNvPr>
          <p:cNvSpPr txBox="1"/>
          <p:nvPr/>
        </p:nvSpPr>
        <p:spPr>
          <a:xfrm>
            <a:off x="2911085" y="4570310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8" name="7 CuadroTexto">
            <a:extLst>
              <a:ext uri="{FF2B5EF4-FFF2-40B4-BE49-F238E27FC236}">
                <a16:creationId xmlns:a16="http://schemas.microsoft.com/office/drawing/2014/main" id="{0B884AFA-98F0-3C9F-9E69-3A6418A55047}"/>
              </a:ext>
            </a:extLst>
          </p:cNvPr>
          <p:cNvSpPr txBox="1"/>
          <p:nvPr/>
        </p:nvSpPr>
        <p:spPr>
          <a:xfrm>
            <a:off x="628208" y="4565324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19C96C04-4402-53D0-DC02-8F41C2E6E723}"/>
              </a:ext>
            </a:extLst>
          </p:cNvPr>
          <p:cNvSpPr txBox="1"/>
          <p:nvPr/>
        </p:nvSpPr>
        <p:spPr>
          <a:xfrm>
            <a:off x="7549834" y="258600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lluvia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FB70294-4745-9B2C-005A-57EC2F95C537}"/>
              </a:ext>
            </a:extLst>
          </p:cNvPr>
          <p:cNvSpPr/>
          <p:nvPr/>
        </p:nvSpPr>
        <p:spPr>
          <a:xfrm>
            <a:off x="4629197" y="2012779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</a:t>
            </a:r>
          </a:p>
        </p:txBody>
      </p:sp>
      <p:sp>
        <p:nvSpPr>
          <p:cNvPr id="21" name="7 CuadroTexto">
            <a:extLst>
              <a:ext uri="{FF2B5EF4-FFF2-40B4-BE49-F238E27FC236}">
                <a16:creationId xmlns:a16="http://schemas.microsoft.com/office/drawing/2014/main" id="{1067A578-2CAE-608E-5A5E-3F06806E751A}"/>
              </a:ext>
            </a:extLst>
          </p:cNvPr>
          <p:cNvSpPr txBox="1"/>
          <p:nvPr/>
        </p:nvSpPr>
        <p:spPr>
          <a:xfrm>
            <a:off x="2062677" y="2586687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soleado</a:t>
            </a:r>
          </a:p>
        </p:txBody>
      </p:sp>
      <p:sp>
        <p:nvSpPr>
          <p:cNvPr id="22" name="7 CuadroTexto">
            <a:extLst>
              <a:ext uri="{FF2B5EF4-FFF2-40B4-BE49-F238E27FC236}">
                <a16:creationId xmlns:a16="http://schemas.microsoft.com/office/drawing/2014/main" id="{B6A27A29-DB85-2338-9858-A749C9B8EAF5}"/>
              </a:ext>
            </a:extLst>
          </p:cNvPr>
          <p:cNvSpPr txBox="1"/>
          <p:nvPr/>
        </p:nvSpPr>
        <p:spPr>
          <a:xfrm>
            <a:off x="5353310" y="306397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7C9AA47-2106-A94C-C155-1DF06F9D1572}"/>
              </a:ext>
            </a:extLst>
          </p:cNvPr>
          <p:cNvCxnSpPr>
            <a:cxnSpLocks/>
            <a:stCxn id="20" idx="1"/>
            <a:endCxn id="26" idx="0"/>
          </p:cNvCxnSpPr>
          <p:nvPr/>
        </p:nvCxnSpPr>
        <p:spPr>
          <a:xfrm flipH="1">
            <a:off x="2430172" y="2299733"/>
            <a:ext cx="2199025" cy="14403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4BC362E-4685-FF64-C1BD-C7F84EC533D2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>
          <a:xfrm>
            <a:off x="5399906" y="2586687"/>
            <a:ext cx="0" cy="11533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67B585F-67AF-EA86-A7CB-AD5FE2E87BB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170614" y="2299733"/>
            <a:ext cx="2771503" cy="13057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E8904A5-FA30-3EF3-9C9D-AC48F4A78E17}"/>
              </a:ext>
            </a:extLst>
          </p:cNvPr>
          <p:cNvSpPr/>
          <p:nvPr/>
        </p:nvSpPr>
        <p:spPr>
          <a:xfrm>
            <a:off x="1659463" y="3740081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Humedad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C245D16-6352-39B4-DD43-6224C6F7D61C}"/>
              </a:ext>
            </a:extLst>
          </p:cNvPr>
          <p:cNvSpPr/>
          <p:nvPr/>
        </p:nvSpPr>
        <p:spPr>
          <a:xfrm>
            <a:off x="1065654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03E8D00-2695-0F16-3B38-9E39CDA622AC}"/>
              </a:ext>
            </a:extLst>
          </p:cNvPr>
          <p:cNvSpPr/>
          <p:nvPr/>
        </p:nvSpPr>
        <p:spPr>
          <a:xfrm>
            <a:off x="3070289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C7905BBC-DB9C-97DD-B19F-42F72F33628A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1467853" y="4313989"/>
            <a:ext cx="962319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64AC226-6D8D-C3F1-3D78-D615D830DB8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430172" y="4313989"/>
            <a:ext cx="1042316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1 Título">
            <a:extLst>
              <a:ext uri="{FF2B5EF4-FFF2-40B4-BE49-F238E27FC236}">
                <a16:creationId xmlns:a16="http://schemas.microsoft.com/office/drawing/2014/main" id="{A011B8CB-5141-44D6-9868-A4FB6113549C}"/>
              </a:ext>
            </a:extLst>
          </p:cNvPr>
          <p:cNvSpPr txBox="1">
            <a:spLocks/>
          </p:cNvSpPr>
          <p:nvPr/>
        </p:nvSpPr>
        <p:spPr>
          <a:xfrm>
            <a:off x="794768" y="98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01DF5EC-A0A1-035A-55C6-35DB0C0ED9DC}"/>
              </a:ext>
            </a:extLst>
          </p:cNvPr>
          <p:cNvSpPr/>
          <p:nvPr/>
        </p:nvSpPr>
        <p:spPr>
          <a:xfrm>
            <a:off x="4997707" y="3740081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de Lluvia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8532" b="18227"/>
          <a:stretch>
            <a:fillRect/>
          </a:stretch>
        </p:blipFill>
        <p:spPr bwMode="auto">
          <a:xfrm>
            <a:off x="1524000" y="1556793"/>
            <a:ext cx="9144000" cy="530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524000" y="3789041"/>
            <a:ext cx="914400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AE0ECA6F-CE1E-053D-E3A1-C8EEBD3A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610E202-12F6-EDDC-A20F-018D81A13093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767592F-0788-CC8A-58EA-F4D90615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29</a:t>
            </a:fld>
            <a:endParaRPr lang="x-none" sz="2000" b="1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190DF51-F3AE-3793-1552-CB3AC279AAB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7637" b="19818"/>
          <a:stretch>
            <a:fillRect/>
          </a:stretch>
        </p:blipFill>
        <p:spPr bwMode="auto">
          <a:xfrm>
            <a:off x="1363918" y="1769545"/>
            <a:ext cx="9144000" cy="478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1 Título"/>
              <p:cNvSpPr txBox="1">
                <a:spLocks/>
              </p:cNvSpPr>
              <p:nvPr/>
            </p:nvSpPr>
            <p:spPr>
              <a:xfrm>
                <a:off x="1903470" y="1029171"/>
                <a:ext cx="8229600" cy="7403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/>
              <a:p>
                <a:pPr algn="ctr">
                  <a:spcBef>
                    <a:spcPct val="0"/>
                  </a:spcBef>
                  <a:defRPr/>
                </a:pPr>
                <a:r>
                  <a:rPr lang="es-MX" sz="2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Ejemplos = 14    Clases 2</a:t>
                </a:r>
                <a:br>
                  <a:rPr lang="es-MX" sz="2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</a:br>
                <a:r>
                  <a:rPr lang="es-MX" sz="2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5 Ejemplos como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𝑵𝒐</m:t>
                    </m:r>
                  </m:oMath>
                </a14:m>
                <a:r>
                  <a:rPr lang="es-MX" sz="2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9 como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𝑺𝒊</m:t>
                    </m:r>
                  </m:oMath>
                </a14:m>
                <a:endParaRPr lang="es-MX" sz="2400" b="1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1 Títul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470" y="1029171"/>
                <a:ext cx="8229600" cy="740374"/>
              </a:xfrm>
              <a:prstGeom prst="rect">
                <a:avLst/>
              </a:prstGeom>
              <a:blipFill>
                <a:blip r:embed="rId3"/>
                <a:stretch>
                  <a:fillRect t="-9917" b="-165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5">
            <a:extLst>
              <a:ext uri="{FF2B5EF4-FFF2-40B4-BE49-F238E27FC236}">
                <a16:creationId xmlns:a16="http://schemas.microsoft.com/office/drawing/2014/main" id="{B2037F2A-10F0-1F1B-EA6A-09C0F67B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980543D-5766-258F-D8C8-57EF3C991E92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2CE43A0-158D-19BE-BA3E-2834DE97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</a:t>
            </a:fld>
            <a:endParaRPr lang="x-none" sz="2000" b="1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3CDB684-3CC5-855E-1800-1BDACEDE76B8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7508"/>
            <a:ext cx="10515600" cy="872541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5    Clases 2</a:t>
            </a:r>
            <a:b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Ejemplos como N, 2 como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3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3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3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3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sz="3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36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36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</a:t>
                </a:r>
                <a14:m>
                  <m:oMath xmlns:m="http://schemas.openxmlformats.org/officeDocument/2006/math">
                    <m:r>
                      <a:rPr lang="es-MX" sz="3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0.4421+0.5287</m:t>
                    </m:r>
                  </m:oMath>
                </a14:m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 </a:t>
                </a:r>
                <a14:m>
                  <m:oMath xmlns:m="http://schemas.openxmlformats.org/officeDocument/2006/math">
                    <m:r>
                      <a:rPr lang="es-MX" sz="3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Hay alta incertidumbre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balanceados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FBC5331D-1E90-32AF-113A-2801A066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9C3FC6A-49AF-FF7D-A005-56A861709C26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6142408-2F19-CABC-7919-C2CD9B2B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30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09C36BC-B6E2-A797-815E-B7056CD4DA66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3999" y="1600200"/>
                <a:ext cx="10452577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Media = 3   donde 1 para No, 2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−1/3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1/3 − 2/3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Frio = 2   donde 1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1/2 − 1/2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3/5(0.9182)+2/5(1)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0.9509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0.9708−0.9509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𝑻𝒆𝒎𝒑𝒆𝒓𝒂𝒕𝒖𝒓𝒂</m:t>
                        </m:r>
                      </m:e>
                    </m:d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𝟎𝟏𝟗𝟗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9" y="1600200"/>
                <a:ext cx="10452577" cy="5257800"/>
              </a:xfrm>
              <a:blipFill>
                <a:blip r:embed="rId2"/>
                <a:stretch>
                  <a:fillRect l="-1166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F68721AB-363F-4A1E-FA85-9DC63591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EE9C560-5FFE-69C1-F451-923E67F1171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E80D11-17EB-E0A2-255D-9689CD29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31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AC0DAC9-BEC3-7973-D01F-7457A4AAABBF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Humedad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Alta = 2   donde 1 para No, 1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1/2 − 1/2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1/1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Normal = 3   donde 1 para No, 2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−1/3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1/3 − 2/3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2/5(1)+3/5(0.9182)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0.9509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0.9708−0.9509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𝑯𝒖𝒎𝒆𝒅𝒂𝒅</m:t>
                        </m:r>
                      </m:e>
                    </m:d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𝟎𝟏𝟗𝟗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B3A91617-C74C-4052-2910-D0F25E98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5E1A382-6028-73E6-3FDF-2DB89E44D632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3C775E0-E6E2-9BC1-694B-122B7E16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32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52E7B8C-652B-0906-E90A-44748272E168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Viento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No = 3   donde 0 para No, 3 para Sí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−0/3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0/3 − 3/3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3/3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Si = 2   donde 2 para No, 0 para Sí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2,0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−2/2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2/2 − 0/2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0/2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3/5(0)+2/5(0)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0.9708−0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𝑽𝒊𝒆𝒏𝒕𝒐</m:t>
                        </m:r>
                      </m:e>
                    </m:d>
                  </m:oMath>
                </a14:m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MX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𝟗𝟕𝟎𝟖</m:t>
                    </m:r>
                  </m:oMath>
                </a14:m>
                <a:endParaRPr lang="es-MX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A48C02CF-B91E-5D69-A18E-6297A25C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042AF7B-7889-5B19-794D-662E8F3C5A4F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174F56D-009D-C479-A25A-F2870070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33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45833DB-6C1D-C4AB-8444-D6B7EA310BBD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Elección Derivación Lluvia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𝑉𝑖𝑒𝑛𝑡𝑜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𝐻𝑢𝑚𝑒𝑑𝑎𝑑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0.0199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𝑇𝑒𝑚𝑝𝑒𝑟𝑎𝑡𝑢𝑟𝑎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0.0199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nodo a elegir como intermedio es </a:t>
                </a: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Viento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y como tiene ganancia máxima, entonces se agregan nodos hoja etiquetados con sus correspondientes clases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38B3A6E4-BD9B-DC91-7274-5650F99D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286B429-BB4B-2648-6477-D4DC6B1BD2FB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94BA50B-8902-3A4B-CA93-78F421A8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34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C3EB116-1A64-6C08-11DD-7D2A817BC428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>
            <a:extLst>
              <a:ext uri="{FF2B5EF4-FFF2-40B4-BE49-F238E27FC236}">
                <a16:creationId xmlns:a16="http://schemas.microsoft.com/office/drawing/2014/main" id="{15AA6094-8440-D0EC-FEA6-E64E1B41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A4F5107-F3FD-D7E1-F0DC-64ACC9FA392F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974FF99-289C-CBEF-8317-30530B9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35</a:t>
            </a:fld>
            <a:endParaRPr lang="x-none" sz="2000" b="1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C00B2EF-9385-C093-3B39-C9B08D9921C0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7 CuadroTexto">
            <a:extLst>
              <a:ext uri="{FF2B5EF4-FFF2-40B4-BE49-F238E27FC236}">
                <a16:creationId xmlns:a16="http://schemas.microsoft.com/office/drawing/2014/main" id="{60B019BC-48FA-B7F5-ABFF-8CE06827E8C6}"/>
              </a:ext>
            </a:extLst>
          </p:cNvPr>
          <p:cNvSpPr txBox="1"/>
          <p:nvPr/>
        </p:nvSpPr>
        <p:spPr>
          <a:xfrm>
            <a:off x="2911085" y="4570310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8" name="7 CuadroTexto">
            <a:extLst>
              <a:ext uri="{FF2B5EF4-FFF2-40B4-BE49-F238E27FC236}">
                <a16:creationId xmlns:a16="http://schemas.microsoft.com/office/drawing/2014/main" id="{7151F078-FCCB-F163-5EBA-A8CBFBF55C30}"/>
              </a:ext>
            </a:extLst>
          </p:cNvPr>
          <p:cNvSpPr txBox="1"/>
          <p:nvPr/>
        </p:nvSpPr>
        <p:spPr>
          <a:xfrm>
            <a:off x="628208" y="4565324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EA5E97B1-7CF3-569F-BD9B-D58C6E2539E8}"/>
              </a:ext>
            </a:extLst>
          </p:cNvPr>
          <p:cNvSpPr txBox="1"/>
          <p:nvPr/>
        </p:nvSpPr>
        <p:spPr>
          <a:xfrm>
            <a:off x="7464329" y="258600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lluvia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22C5653-C6CA-F0F6-E160-15DE44FD6BDE}"/>
              </a:ext>
            </a:extLst>
          </p:cNvPr>
          <p:cNvSpPr/>
          <p:nvPr/>
        </p:nvSpPr>
        <p:spPr>
          <a:xfrm>
            <a:off x="4629197" y="2012779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</a:t>
            </a:r>
          </a:p>
        </p:txBody>
      </p:sp>
      <p:sp>
        <p:nvSpPr>
          <p:cNvPr id="21" name="7 CuadroTexto">
            <a:extLst>
              <a:ext uri="{FF2B5EF4-FFF2-40B4-BE49-F238E27FC236}">
                <a16:creationId xmlns:a16="http://schemas.microsoft.com/office/drawing/2014/main" id="{AB76F477-36B7-8A4C-B5AE-1DA2ABE97A42}"/>
              </a:ext>
            </a:extLst>
          </p:cNvPr>
          <p:cNvSpPr txBox="1"/>
          <p:nvPr/>
        </p:nvSpPr>
        <p:spPr>
          <a:xfrm>
            <a:off x="2062677" y="2586687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soleado</a:t>
            </a:r>
          </a:p>
        </p:txBody>
      </p:sp>
      <p:sp>
        <p:nvSpPr>
          <p:cNvPr id="22" name="7 CuadroTexto">
            <a:extLst>
              <a:ext uri="{FF2B5EF4-FFF2-40B4-BE49-F238E27FC236}">
                <a16:creationId xmlns:a16="http://schemas.microsoft.com/office/drawing/2014/main" id="{28D6AE0E-37F2-70F3-0DFE-56FD003ECFCE}"/>
              </a:ext>
            </a:extLst>
          </p:cNvPr>
          <p:cNvSpPr txBox="1"/>
          <p:nvPr/>
        </p:nvSpPr>
        <p:spPr>
          <a:xfrm>
            <a:off x="5353310" y="3063979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578A23-985A-EA78-2C67-09B001DB24F4}"/>
              </a:ext>
            </a:extLst>
          </p:cNvPr>
          <p:cNvCxnSpPr>
            <a:cxnSpLocks/>
            <a:stCxn id="20" idx="1"/>
            <a:endCxn id="26" idx="0"/>
          </p:cNvCxnSpPr>
          <p:nvPr/>
        </p:nvCxnSpPr>
        <p:spPr>
          <a:xfrm flipH="1">
            <a:off x="2430172" y="2299733"/>
            <a:ext cx="2199025" cy="14403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D4A499-F001-81B0-9C7C-8002E5A032D0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>
          <a:xfrm>
            <a:off x="5399906" y="2586687"/>
            <a:ext cx="0" cy="11533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A2C1179-CE92-A7F4-11D8-0E060DD17C36}"/>
              </a:ext>
            </a:extLst>
          </p:cNvPr>
          <p:cNvCxnSpPr>
            <a:cxnSpLocks/>
            <a:stCxn id="20" idx="3"/>
            <a:endCxn id="33" idx="0"/>
          </p:cNvCxnSpPr>
          <p:nvPr/>
        </p:nvCxnSpPr>
        <p:spPr>
          <a:xfrm>
            <a:off x="6170614" y="2299733"/>
            <a:ext cx="2820508" cy="1434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EA811D6-BEA7-4B2B-C38D-2114F1A48BAF}"/>
              </a:ext>
            </a:extLst>
          </p:cNvPr>
          <p:cNvSpPr/>
          <p:nvPr/>
        </p:nvSpPr>
        <p:spPr>
          <a:xfrm>
            <a:off x="1659463" y="3740081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Humedad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7E9CB42-7C79-5023-C052-75791100F421}"/>
              </a:ext>
            </a:extLst>
          </p:cNvPr>
          <p:cNvSpPr/>
          <p:nvPr/>
        </p:nvSpPr>
        <p:spPr>
          <a:xfrm>
            <a:off x="1065654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B07B41-B68F-1527-D2AC-6375968A3209}"/>
              </a:ext>
            </a:extLst>
          </p:cNvPr>
          <p:cNvSpPr/>
          <p:nvPr/>
        </p:nvSpPr>
        <p:spPr>
          <a:xfrm>
            <a:off x="3070289" y="5538708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C0DBED7-3A47-2DF1-FF3C-94B488246FE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1467853" y="4313989"/>
            <a:ext cx="962319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78C9D4-7E8E-5FF0-AF0B-1D27EAA5E61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430172" y="4313989"/>
            <a:ext cx="1042316" cy="1224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1 Título">
            <a:extLst>
              <a:ext uri="{FF2B5EF4-FFF2-40B4-BE49-F238E27FC236}">
                <a16:creationId xmlns:a16="http://schemas.microsoft.com/office/drawing/2014/main" id="{3C55DB36-8C74-B20A-B5C6-545B66399C0B}"/>
              </a:ext>
            </a:extLst>
          </p:cNvPr>
          <p:cNvSpPr txBox="1">
            <a:spLocks/>
          </p:cNvSpPr>
          <p:nvPr/>
        </p:nvSpPr>
        <p:spPr>
          <a:xfrm>
            <a:off x="794768" y="98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3581006-F6BD-AB26-C09C-6681535A6963}"/>
              </a:ext>
            </a:extLst>
          </p:cNvPr>
          <p:cNvSpPr/>
          <p:nvPr/>
        </p:nvSpPr>
        <p:spPr>
          <a:xfrm>
            <a:off x="4997707" y="3740081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E2D66425-1964-CDC3-79CE-5CE6E88BA569}"/>
              </a:ext>
            </a:extLst>
          </p:cNvPr>
          <p:cNvSpPr/>
          <p:nvPr/>
        </p:nvSpPr>
        <p:spPr>
          <a:xfrm>
            <a:off x="8220413" y="3734454"/>
            <a:ext cx="1541417" cy="573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Viento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8CBC91D-CA45-9196-ECD6-9A947103F479}"/>
              </a:ext>
            </a:extLst>
          </p:cNvPr>
          <p:cNvSpPr/>
          <p:nvPr/>
        </p:nvSpPr>
        <p:spPr>
          <a:xfrm>
            <a:off x="7546607" y="5406605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7AF84BC-2846-D920-6FF3-A98690ACA0F1}"/>
              </a:ext>
            </a:extLst>
          </p:cNvPr>
          <p:cNvSpPr/>
          <p:nvPr/>
        </p:nvSpPr>
        <p:spPr>
          <a:xfrm>
            <a:off x="9580001" y="5406605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sp>
        <p:nvSpPr>
          <p:cNvPr id="37" name="7 CuadroTexto">
            <a:extLst>
              <a:ext uri="{FF2B5EF4-FFF2-40B4-BE49-F238E27FC236}">
                <a16:creationId xmlns:a16="http://schemas.microsoft.com/office/drawing/2014/main" id="{30985178-2AF9-B7C4-6341-9B0453102083}"/>
              </a:ext>
            </a:extLst>
          </p:cNvPr>
          <p:cNvSpPr txBox="1"/>
          <p:nvPr/>
        </p:nvSpPr>
        <p:spPr>
          <a:xfrm>
            <a:off x="9171179" y="4585082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8" name="7 CuadroTexto">
            <a:extLst>
              <a:ext uri="{FF2B5EF4-FFF2-40B4-BE49-F238E27FC236}">
                <a16:creationId xmlns:a16="http://schemas.microsoft.com/office/drawing/2014/main" id="{CD2744FF-1F7D-814B-5C2B-18226BDA7C6A}"/>
              </a:ext>
            </a:extLst>
          </p:cNvPr>
          <p:cNvSpPr txBox="1"/>
          <p:nvPr/>
        </p:nvSpPr>
        <p:spPr>
          <a:xfrm>
            <a:off x="7195159" y="4580096"/>
            <a:ext cx="15121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1C1E254-D8F3-8404-FCD7-DDE0DC47DCF1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7948806" y="4308362"/>
            <a:ext cx="1042316" cy="10982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DC147F3-2654-BD0F-A092-A5B04876842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8991122" y="4308362"/>
            <a:ext cx="991078" cy="10982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728" t="54225" r="13616" b="7142"/>
          <a:stretch/>
        </p:blipFill>
        <p:spPr bwMode="auto">
          <a:xfrm>
            <a:off x="2195458" y="4396062"/>
            <a:ext cx="7786742" cy="218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5DC1443C-7134-BBF5-B72A-08CAFB5B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3C45DBC-0A07-81E0-4F4B-082CBCE3C84A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81A2C-5F5A-6E03-2803-FA8759B9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36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C5066DB-A3F4-C139-1CC0-F7D5D558AC3E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81758" y="1651170"/>
            <a:ext cx="3225036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 de Reglas del árbol</a:t>
            </a:r>
          </a:p>
        </p:txBody>
      </p:sp>
      <p:sp>
        <p:nvSpPr>
          <p:cNvPr id="7" name="7 CuadroTexto">
            <a:extLst>
              <a:ext uri="{FF2B5EF4-FFF2-40B4-BE49-F238E27FC236}">
                <a16:creationId xmlns:a16="http://schemas.microsoft.com/office/drawing/2014/main" id="{F157C511-4F24-B156-3A27-7CC2CB7C93DF}"/>
              </a:ext>
            </a:extLst>
          </p:cNvPr>
          <p:cNvSpPr txBox="1"/>
          <p:nvPr/>
        </p:nvSpPr>
        <p:spPr>
          <a:xfrm>
            <a:off x="2147217" y="2964678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B3DABB88-D8E6-D820-EA1D-8F9C83AEF932}"/>
              </a:ext>
            </a:extLst>
          </p:cNvPr>
          <p:cNvSpPr txBox="1"/>
          <p:nvPr/>
        </p:nvSpPr>
        <p:spPr>
          <a:xfrm>
            <a:off x="911612" y="2964678"/>
            <a:ext cx="954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</a:p>
        </p:txBody>
      </p:sp>
      <p:sp>
        <p:nvSpPr>
          <p:cNvPr id="9" name="7 CuadroTexto">
            <a:extLst>
              <a:ext uri="{FF2B5EF4-FFF2-40B4-BE49-F238E27FC236}">
                <a16:creationId xmlns:a16="http://schemas.microsoft.com/office/drawing/2014/main" id="{E7509CC4-8898-AAAA-1BD4-BBF0C6174031}"/>
              </a:ext>
            </a:extLst>
          </p:cNvPr>
          <p:cNvSpPr txBox="1"/>
          <p:nvPr/>
        </p:nvSpPr>
        <p:spPr>
          <a:xfrm>
            <a:off x="4893584" y="1607578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lluvia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0DED093-19CB-9A67-C5BA-FC6185545025}"/>
              </a:ext>
            </a:extLst>
          </p:cNvPr>
          <p:cNvSpPr/>
          <p:nvPr/>
        </p:nvSpPr>
        <p:spPr>
          <a:xfrm>
            <a:off x="3324877" y="1323903"/>
            <a:ext cx="1236955" cy="4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3434A661-14A0-D3B2-CFA6-4331D6ECE423}"/>
              </a:ext>
            </a:extLst>
          </p:cNvPr>
          <p:cNvSpPr txBox="1"/>
          <p:nvPr/>
        </p:nvSpPr>
        <p:spPr>
          <a:xfrm>
            <a:off x="1551687" y="1612805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soleado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6C0E5F6F-83F4-0714-00DC-6A6FE89C0067}"/>
              </a:ext>
            </a:extLst>
          </p:cNvPr>
          <p:cNvSpPr txBox="1"/>
          <p:nvPr/>
        </p:nvSpPr>
        <p:spPr>
          <a:xfrm>
            <a:off x="3696522" y="1867818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E98F387-78A2-7183-8B54-5768893E8060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flipH="1">
            <a:off x="2147218" y="1534205"/>
            <a:ext cx="1177659" cy="8087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F42AA17-DC95-501E-69BF-D6F24B0950B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943355" y="1744507"/>
            <a:ext cx="0" cy="5715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FB332D7-550E-A911-FAA1-C199021BCECD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4561832" y="1534205"/>
            <a:ext cx="1656976" cy="8033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8678347-8FCE-EE34-6A2C-803D2B2C88C5}"/>
              </a:ext>
            </a:extLst>
          </p:cNvPr>
          <p:cNvSpPr/>
          <p:nvPr/>
        </p:nvSpPr>
        <p:spPr>
          <a:xfrm>
            <a:off x="1528740" y="2342974"/>
            <a:ext cx="1236955" cy="4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Humedad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CFF41B6-E030-F4C3-282F-FBDBFDB1EA76}"/>
              </a:ext>
            </a:extLst>
          </p:cNvPr>
          <p:cNvSpPr/>
          <p:nvPr/>
        </p:nvSpPr>
        <p:spPr>
          <a:xfrm>
            <a:off x="910719" y="3659012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4B7E5A6-0B33-5924-9357-80F3420E80DA}"/>
              </a:ext>
            </a:extLst>
          </p:cNvPr>
          <p:cNvSpPr/>
          <p:nvPr/>
        </p:nvSpPr>
        <p:spPr>
          <a:xfrm>
            <a:off x="2484530" y="3654026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A04F9B0-2E94-30F8-00AF-2185221BBBD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1312918" y="2763578"/>
            <a:ext cx="834300" cy="8954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FA91ACB-7F6B-8123-B183-9F1D2D4D0A25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2147218" y="2763578"/>
            <a:ext cx="739511" cy="8904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9BAF898-CD88-83C4-993B-94CC6CF3218B}"/>
              </a:ext>
            </a:extLst>
          </p:cNvPr>
          <p:cNvSpPr/>
          <p:nvPr/>
        </p:nvSpPr>
        <p:spPr>
          <a:xfrm>
            <a:off x="3541156" y="2316082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20AF489-6CD8-2C40-1B45-68D653F9D466}"/>
              </a:ext>
            </a:extLst>
          </p:cNvPr>
          <p:cNvSpPr/>
          <p:nvPr/>
        </p:nvSpPr>
        <p:spPr>
          <a:xfrm>
            <a:off x="5600330" y="2337598"/>
            <a:ext cx="1236955" cy="4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Viento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EC5946-5608-5584-4A73-BAC77BE3F0E8}"/>
              </a:ext>
            </a:extLst>
          </p:cNvPr>
          <p:cNvSpPr/>
          <p:nvPr/>
        </p:nvSpPr>
        <p:spPr>
          <a:xfrm>
            <a:off x="4988121" y="3659012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A593809-8B80-7B89-9520-F9AB29DA3CE1}"/>
              </a:ext>
            </a:extLst>
          </p:cNvPr>
          <p:cNvSpPr/>
          <p:nvPr/>
        </p:nvSpPr>
        <p:spPr>
          <a:xfrm>
            <a:off x="6621007" y="3654026"/>
            <a:ext cx="804397" cy="4743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sp>
        <p:nvSpPr>
          <p:cNvPr id="25" name="7 CuadroTexto">
            <a:extLst>
              <a:ext uri="{FF2B5EF4-FFF2-40B4-BE49-F238E27FC236}">
                <a16:creationId xmlns:a16="http://schemas.microsoft.com/office/drawing/2014/main" id="{C4D3DEAD-6A0B-6C16-F4A4-2EC2BA1A8661}"/>
              </a:ext>
            </a:extLst>
          </p:cNvPr>
          <p:cNvSpPr txBox="1"/>
          <p:nvPr/>
        </p:nvSpPr>
        <p:spPr>
          <a:xfrm>
            <a:off x="6532809" y="2942047"/>
            <a:ext cx="691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6" name="7 CuadroTexto">
            <a:extLst>
              <a:ext uri="{FF2B5EF4-FFF2-40B4-BE49-F238E27FC236}">
                <a16:creationId xmlns:a16="http://schemas.microsoft.com/office/drawing/2014/main" id="{E98E01D8-9FDC-3B09-805F-7A57BC3B901D}"/>
              </a:ext>
            </a:extLst>
          </p:cNvPr>
          <p:cNvSpPr txBox="1"/>
          <p:nvPr/>
        </p:nvSpPr>
        <p:spPr>
          <a:xfrm>
            <a:off x="5332629" y="2943859"/>
            <a:ext cx="5769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9C1DA19-5078-C01C-DD7B-EF73AC0C9C4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5390320" y="2758202"/>
            <a:ext cx="828488" cy="9008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1EA5BB8-F7B7-8263-6B16-03698623EC7B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6218808" y="2758202"/>
            <a:ext cx="804398" cy="8958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 en representación Binaria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262" t="26690" r="31927" b="30485"/>
          <a:stretch/>
        </p:blipFill>
        <p:spPr bwMode="auto">
          <a:xfrm>
            <a:off x="1554956" y="1774627"/>
            <a:ext cx="9074944" cy="4496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828720F1-A61C-52F0-9FA1-DC4D05BA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797D6A9-7149-A6F3-F918-3EEE93B6ED03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8FAE7-0F3D-1CA7-748D-F2C91A6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37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9DC14D3-DCA9-9645-BE4F-C51D642B876A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8738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14    Clases 2</a:t>
            </a:r>
            <a:b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Ejemplos como No, 9 como Sí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5059"/>
                <a:ext cx="10515600" cy="4031904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−5/14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5/14−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9/14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9/14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−0.3571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−1.4854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–0.6428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−0.6374</m:t>
                        </m:r>
                      </m:e>
                    </m:d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Hay </a:t>
                </a: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alta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incertidumbre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balanceados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5059"/>
                <a:ext cx="10515600" cy="4031904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972A49D4-CE48-A41B-6AA5-A7217C8A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F39C5BB-AC05-2C2A-440A-6969FB350B1C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699FE44-D4A7-F262-1880-272D4CC6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38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C410106-6967-2C53-DA59-36AE3F2AB77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Pronóstico (Atributo Soleado, Nublado, Lluvia)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5   donde 3 para No, 2 para Sí 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9   donde 2 para No, 7 para Sí 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2,7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0.5641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𝑆𝑜𝑙𝑒𝑎𝑑𝑜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5/14(0.9708)+9/14(0.5641)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0.7093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𝑆𝑜𝑙𝑒𝑎𝑑𝑜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𝑠𝑜𝑙𝑒𝑎𝑑𝑜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0.9402−0.7093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0.2309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4   donde 0 para No, 4 para Sí 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0,4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10   donde 5 para No, 5 para Sí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5,5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𝑁𝑢𝑏𝑙𝑎𝑑𝑜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4/14(0)+10/14(1)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0.7142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𝑁𝑢𝑏𝑙𝑎𝑑𝑜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𝑁𝑢𝑏𝑙𝑎𝑑𝑜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0.9402−0.7142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0.226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5   donde 2 para No, 3 para Sí 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2,3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9   donde 3 para No, 6 para Sí 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3,6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0.9182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𝐿𝑙𝑢𝑣𝑖𝑎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5/14(0.9708)+9/14(0.9182)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0.9369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𝐿𝑙𝑢𝑣𝑖𝑎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–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𝐿𝑙𝑢𝑣𝑖𝑎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=0.9402−0.9369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0.0033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667" t="-23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90C2E947-C037-F484-8165-951A046E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044DD0F-D7F1-19DA-916D-AB116BA6347D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1210BF0-888C-4028-CB9B-23C6BD6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39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6BC4F5-6CA4-C90E-9BF5-B632CBBCAD18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592" t="24727" r="28060" b="20548"/>
          <a:stretch/>
        </p:blipFill>
        <p:spPr bwMode="auto">
          <a:xfrm>
            <a:off x="1551709" y="2022764"/>
            <a:ext cx="9088582" cy="298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1 Título"/>
              <p:cNvSpPr txBox="1">
                <a:spLocks/>
              </p:cNvSpPr>
              <p:nvPr/>
            </p:nvSpPr>
            <p:spPr>
              <a:xfrm>
                <a:off x="2063552" y="942434"/>
                <a:ext cx="82296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/>
              <a:p>
                <a:pPr algn="ctr">
                  <a:spcBef>
                    <a:spcPct val="0"/>
                  </a:spcBef>
                  <a:defRPr/>
                </a:pPr>
                <a:r>
                  <a:rPr lang="es-MX" sz="28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Ejemplos = 14    Clases 2</a:t>
                </a:r>
                <a:br>
                  <a:rPr lang="es-MX" sz="28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</a:br>
                <a:r>
                  <a:rPr lang="es-MX" sz="28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5 Ejemplos como </a:t>
                </a:r>
                <a14:m>
                  <m:oMath xmlns:m="http://schemas.openxmlformats.org/officeDocument/2006/math">
                    <m:r>
                      <a:rPr lang="es-MX" sz="2800" b="1" i="1" dirty="0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𝑵𝒐</m:t>
                    </m:r>
                  </m:oMath>
                </a14:m>
                <a:r>
                  <a:rPr lang="es-MX" sz="28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9 como </a:t>
                </a:r>
                <a14:m>
                  <m:oMath xmlns:m="http://schemas.openxmlformats.org/officeDocument/2006/math">
                    <m:r>
                      <a:rPr lang="es-MX" sz="2800" b="1" i="1" dirty="0" smtClean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𝑺𝒊</m:t>
                    </m:r>
                  </m:oMath>
                </a14:m>
                <a:endParaRPr lang="es-MX" sz="2800" b="1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1 Títul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942434"/>
                <a:ext cx="8229600" cy="1143000"/>
              </a:xfrm>
              <a:prstGeom prst="rect">
                <a:avLst/>
              </a:prstGeom>
              <a:blipFill>
                <a:blip r:embed="rId4"/>
                <a:stretch>
                  <a:fillRect b="-42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1524000" y="5128824"/>
                <a:ext cx="889248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MX" sz="2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MX" sz="2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−5/14</m:t>
                    </m:r>
                    <m:r>
                      <m:rPr>
                        <m:sty m:val="p"/>
                      </m:rP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5/14−9/14</m:t>
                    </m:r>
                    <m:r>
                      <m:rPr>
                        <m:sty m:val="p"/>
                      </m:rP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9/14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−0.3571(−1.4854)−0.6428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(−0.6374)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28824"/>
                <a:ext cx="8892480" cy="1384995"/>
              </a:xfrm>
              <a:prstGeom prst="rect">
                <a:avLst/>
              </a:prstGeom>
              <a:blipFill>
                <a:blip r:embed="rId5"/>
                <a:stretch>
                  <a:fillRect t="-4386" b="-1096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5">
            <a:extLst>
              <a:ext uri="{FF2B5EF4-FFF2-40B4-BE49-F238E27FC236}">
                <a16:creationId xmlns:a16="http://schemas.microsoft.com/office/drawing/2014/main" id="{6520E781-F717-498A-A4FA-AD3784756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8574C76-8E80-A8D7-D21E-DBBEEF15CA71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CCCB8BC-E664-C10D-DFF2-A6FB09F2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</a:t>
            </a:fld>
            <a:endParaRPr lang="x-none" sz="2000" b="1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6BF80FB-0E90-04B4-5FB0-6E734051F6E8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47528" y="1061240"/>
            <a:ext cx="8568952" cy="35639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Temperatura (Alta, Media, Baja)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4   donde 2 para No, 2 para Sí  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2,2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10   donde 3 para No, 7 para Sí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3,7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0.8812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4/14(1)+10/14(0.8812)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0.9151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0.9402−0.9151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0.0251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6   donde 2 para No, 4 para Sí  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2,4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0.9082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8   donde 3 para No, 5 para Sí  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3,5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0.9543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𝑀𝑒𝑑𝑖𝑎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6/14(0.9082)+8/14(0.9543)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0.9345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𝑀𝑒𝑑𝑖𝑎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𝑀𝑒𝑑𝑖𝑎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0.9402−0.9345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0.0057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5   donde 2 para No, 3 para Sí  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(2,3)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10   donde 4 para No, 6 para Sí  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(4,6)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0.8112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𝐵𝑎𝑗𝑎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5/14(0.9708)+10/14(0.8112)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0.9261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𝐵𝑎𝑗𝑎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𝐵𝑎𝑗𝑎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0.9402−0.7093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0.0141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667" t="-23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A8346D23-AA2A-070A-A477-7DF82C15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A7A5230-B0D0-662B-A314-FCF5C93AD8F5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BD85E9C-B4C3-AC93-6360-9B6C6C81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40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7C64FEA-8214-EE1D-2559-68E7DE99EE0E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Humedad (Atributo Alta, Normal)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3999" y="1600200"/>
                <a:ext cx="105156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7   donde 4 para No, 3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4,3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0.9851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7   donde 1 para No, 6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0.5916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7/14(0.9851)+7/14(0.5916)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0.7883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0.9402−0.7883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0.1519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7   donde 4 para No, 3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4,3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0.9851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7   donde 1 para No, 6para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0.5916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7/14(0.9851)+7/14(0.5916)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0.7883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0.9402−0.7883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0.1519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9" y="1600200"/>
                <a:ext cx="10515600" cy="5257800"/>
              </a:xfrm>
              <a:blipFill>
                <a:blip r:embed="rId2"/>
                <a:stretch>
                  <a:fillRect l="-1159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3C4C27E2-6806-E185-942C-10A2E079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3BD354C-DBC2-7FE6-84FF-508D5D15A540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5AD9EDE-2C8B-1398-BF4B-2C2BA310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41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A1B510A-70B5-4E3E-021C-D78F1E6F0114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Viento (Débil, Fuerte)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10170428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6   donde 3 para No, 3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3,3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8   donde 2 para No, 6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2,6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0.8112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é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𝑏𝑖𝑙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6/14(1)+8/14(0.8112)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0.8920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é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𝑏𝑖𝑙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𝐶𝑙𝑎𝑠𝑒𝑠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é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𝑏𝑖𝑙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0.9402−0.8920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0.0482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1 = 6   donde 3 para No, 3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3,3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0 = 8   donde 2 para No, 6 para Sí	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2,6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0.8112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𝐹𝑢𝑒𝑟𝑡𝑒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6/14(1)+8/14(0.8112)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0.8920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𝐹𝑢𝑒𝑟𝑡𝑒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𝐶𝑙𝑎𝑠𝑒𝑠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𝐹𝑢𝑒𝑟𝑡𝑒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0.9402−0.8920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0.0482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---------------------------------------------------------------------</a:t>
                </a:r>
              </a:p>
              <a:p>
                <a:pPr>
                  <a:buNone/>
                </a:pPr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10170428" cy="5257800"/>
              </a:xfrm>
              <a:blipFill>
                <a:blip r:embed="rId2"/>
                <a:stretch>
                  <a:fillRect l="-1199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27576B46-2779-877A-7CA9-66327B46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77C489D-D37E-C791-F158-C6A79C62AAAC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EB0F5E2-160A-3D3A-6606-202C7642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42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E408487-D738-E218-D2BF-C158CA7CE22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82347"/>
            <a:ext cx="10515600" cy="608341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 en representación Binaria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040" t="26203" r="31655" b="30485"/>
          <a:stretch>
            <a:fillRect/>
          </a:stretch>
        </p:blipFill>
        <p:spPr bwMode="auto">
          <a:xfrm>
            <a:off x="1524000" y="1711793"/>
            <a:ext cx="9144000" cy="446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A9E5A3A9-E6A5-4A60-9A09-84437F8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FBB360F-5134-68F6-33F1-1D03ED795502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1FD62-810A-11E4-8C9C-89F44EC0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43</a:t>
            </a:fld>
            <a:endParaRPr lang="x-none" sz="2000" b="1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FF61A3C-601F-BAF0-4511-640365F3A755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Elección Nodo Raíz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𝑆𝑜𝑙𝑒𝑎𝑑𝑜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0.2309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𝑁𝑢𝑏𝑙𝑎𝑑𝑜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0.226</m:t>
                    </m:r>
                    <m:r>
                      <a:rPr lang="es-MX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𝐿𝑙𝑢𝑣𝑖𝑎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0.0033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𝑇𝑎𝑙𝑡𝑎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0.0257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𝑀𝑒𝑑𝑖𝑎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0.0057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𝐴𝑙𝑡𝑎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0.1519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0.1519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é</m:t>
                        </m:r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𝑏𝑖𝑙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0.0482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𝐹𝑢𝑒𝑟𝑡𝑒</m:t>
                        </m:r>
                      </m:e>
                    </m:d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0.0482</m:t>
                    </m:r>
                  </m:oMath>
                </a14:m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nodo a elegir como raíz es </a:t>
                </a: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Soleado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801" b="-7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71EF086F-E215-01CC-A1B1-1BA2C513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22EB583-A913-94FA-D0FB-EBFF5FE876B1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E0B24CA-EE9D-106D-2149-E375ADEE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44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B53202-25AB-8576-5F54-14C7F2FAEA63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859702"/>
            <a:ext cx="10515600" cy="1325563"/>
          </a:xfrm>
        </p:spPr>
        <p:txBody>
          <a:bodyPr>
            <a:norm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3699583F-C0C4-1D72-EF49-A957791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85E4EC3-6866-0188-0C6E-825FB66CFCDB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E78B1A2-4952-9B2C-A75F-9A1694F8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45</a:t>
            </a:fld>
            <a:endParaRPr lang="x-none" sz="2000" b="1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49666EA-E6C3-3647-0CDB-5E343C300F11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D18C788-A32E-9AFB-9093-8630D6935F4D}"/>
              </a:ext>
            </a:extLst>
          </p:cNvPr>
          <p:cNvGrpSpPr/>
          <p:nvPr/>
        </p:nvGrpSpPr>
        <p:grpSpPr>
          <a:xfrm>
            <a:off x="4655840" y="1556792"/>
            <a:ext cx="2952328" cy="1944216"/>
            <a:chOff x="4655840" y="1556792"/>
            <a:chExt cx="2952328" cy="1944216"/>
          </a:xfrm>
        </p:grpSpPr>
        <p:sp>
          <p:nvSpPr>
            <p:cNvPr id="4" name="3 Elipse"/>
            <p:cNvSpPr/>
            <p:nvPr/>
          </p:nvSpPr>
          <p:spPr>
            <a:xfrm>
              <a:off x="4799856" y="1556792"/>
              <a:ext cx="2664296" cy="792088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" name="5 Conector recto de flecha"/>
            <p:cNvCxnSpPr>
              <a:stCxn id="4" idx="4"/>
            </p:cNvCxnSpPr>
            <p:nvPr/>
          </p:nvCxnSpPr>
          <p:spPr>
            <a:xfrm flipH="1">
              <a:off x="4655840" y="2348880"/>
              <a:ext cx="1476164" cy="115212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7 Conector recto de flecha"/>
            <p:cNvCxnSpPr/>
            <p:nvPr/>
          </p:nvCxnSpPr>
          <p:spPr>
            <a:xfrm>
              <a:off x="6168008" y="2348880"/>
              <a:ext cx="1440160" cy="115212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68B881B-185D-7239-FCFC-CC246DE5E29A}"/>
                </a:ext>
              </a:extLst>
            </p:cNvPr>
            <p:cNvSpPr txBox="1"/>
            <p:nvPr/>
          </p:nvSpPr>
          <p:spPr>
            <a:xfrm>
              <a:off x="5221913" y="1671600"/>
              <a:ext cx="18201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¿Soleado?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74AE260-EF35-05A4-969E-6BED3139628C}"/>
                </a:ext>
              </a:extLst>
            </p:cNvPr>
            <p:cNvSpPr txBox="1"/>
            <p:nvPr/>
          </p:nvSpPr>
          <p:spPr>
            <a:xfrm>
              <a:off x="4930289" y="2457211"/>
              <a:ext cx="3889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s-MX" sz="2800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DFDBD7D-2CF9-FCA5-2138-AC1593747CAE}"/>
                </a:ext>
              </a:extLst>
            </p:cNvPr>
            <p:cNvSpPr txBox="1"/>
            <p:nvPr/>
          </p:nvSpPr>
          <p:spPr>
            <a:xfrm>
              <a:off x="6962454" y="2457211"/>
              <a:ext cx="3299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s-MX" sz="2800"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por Soleado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1919536" y="4869160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MX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i="1" dirty="0" smtClean="0">
                            <a:latin typeface="Cambria Math" panose="020405030504060302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sz="2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sz="2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</a:rPr>
                      <m:t>2/5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0.9708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4869160"/>
                <a:ext cx="8208912" cy="954107"/>
              </a:xfrm>
              <a:prstGeom prst="rect">
                <a:avLst/>
              </a:prstGeom>
              <a:blipFill>
                <a:blip r:embed="rId2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5">
            <a:extLst>
              <a:ext uri="{FF2B5EF4-FFF2-40B4-BE49-F238E27FC236}">
                <a16:creationId xmlns:a16="http://schemas.microsoft.com/office/drawing/2014/main" id="{77F7AEDD-7008-ED86-C235-BA2B3BBC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DA5C5C4-78EA-DB2C-98F1-D5BC5E15153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57F2A4-978E-B708-8CAC-42F9920C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46</a:t>
            </a:fld>
            <a:endParaRPr lang="x-none" sz="2000" b="1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C8A286B-F748-E5D8-FD23-32782FE6552C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86E39C2D-7994-31E0-981A-93786D2C3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498" t="36906" r="27633" b="43678"/>
          <a:stretch/>
        </p:blipFill>
        <p:spPr bwMode="auto">
          <a:xfrm>
            <a:off x="1533167" y="1980282"/>
            <a:ext cx="8841492" cy="153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4 CuadroTexto">
            <a:extLst>
              <a:ext uri="{FF2B5EF4-FFF2-40B4-BE49-F238E27FC236}">
                <a16:creationId xmlns:a16="http://schemas.microsoft.com/office/drawing/2014/main" id="{1AF4C7FC-A7F4-8EB7-F70F-A49F6429C0DF}"/>
              </a:ext>
            </a:extLst>
          </p:cNvPr>
          <p:cNvSpPr txBox="1"/>
          <p:nvPr/>
        </p:nvSpPr>
        <p:spPr>
          <a:xfrm>
            <a:off x="1533167" y="3789040"/>
            <a:ext cx="884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5    Clases 2      3 Ejemplos como No, 2 como Sí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1"/>
            <a:ext cx="10515600" cy="629447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por Soleado = 1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498" t="36906" r="27633" b="43678"/>
          <a:stretch/>
        </p:blipFill>
        <p:spPr bwMode="auto">
          <a:xfrm>
            <a:off x="1533167" y="1980282"/>
            <a:ext cx="8841492" cy="153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533167" y="3789040"/>
            <a:ext cx="884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5    Clases 2      3 Ejemplos como No, 2 como Sí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1919536" y="4869160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MX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i="1" dirty="0" smtClean="0">
                            <a:latin typeface="Cambria Math" panose="020405030504060302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sz="2800" dirty="0"/>
                  <a:t>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sz="2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sz="2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</a:rPr>
                      <m:t>2/5</m:t>
                    </m:r>
                  </m:oMath>
                </a14:m>
                <a:endParaRPr lang="es-MX" sz="2800" dirty="0"/>
              </a:p>
              <a:p>
                <a:pPr>
                  <a:buNone/>
                </a:pPr>
                <a:r>
                  <a:rPr lang="es-MX" sz="2800" dirty="0"/>
                  <a:t>           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0.9708</m:t>
                    </m:r>
                  </m:oMath>
                </a14:m>
                <a:endParaRPr lang="es-MX" sz="2800" dirty="0"/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4869160"/>
                <a:ext cx="8208912" cy="954107"/>
              </a:xfrm>
              <a:prstGeom prst="rect">
                <a:avLst/>
              </a:prstGeom>
              <a:blipFill>
                <a:blip r:embed="rId3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Elipse"/>
          <p:cNvSpPr/>
          <p:nvPr/>
        </p:nvSpPr>
        <p:spPr>
          <a:xfrm>
            <a:off x="6212152" y="2329572"/>
            <a:ext cx="1080120" cy="7920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9416000" y="2329572"/>
            <a:ext cx="1080120" cy="7920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6212152" y="3049652"/>
            <a:ext cx="1080120" cy="504056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9416000" y="3049652"/>
            <a:ext cx="1080120" cy="504056"/>
          </a:xfrm>
          <a:prstGeom prst="ellipse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7FDE5CF3-0BA0-2350-E871-BE6F39DD5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764203D-7180-B571-2B7F-9199ABF4E7E0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5637986-F584-3B4B-FDE2-98AD432C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47</a:t>
            </a:fld>
            <a:endParaRPr lang="x-none" sz="2000" b="1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E76E0A-9600-C5D6-6495-2513FE760D22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Elipse"/>
          <p:cNvSpPr/>
          <p:nvPr/>
        </p:nvSpPr>
        <p:spPr>
          <a:xfrm>
            <a:off x="5045959" y="5206420"/>
            <a:ext cx="1908000" cy="79208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7907959" y="5155216"/>
            <a:ext cx="1907704" cy="79208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12 Conector recto de flecha"/>
          <p:cNvCxnSpPr>
            <a:cxnSpLocks/>
            <a:stCxn id="26" idx="4"/>
            <a:endCxn id="10" idx="0"/>
          </p:cNvCxnSpPr>
          <p:nvPr/>
        </p:nvCxnSpPr>
        <p:spPr>
          <a:xfrm flipH="1">
            <a:off x="5999959" y="4231639"/>
            <a:ext cx="1332148" cy="97478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>
            <a:cxnSpLocks/>
            <a:stCxn id="26" idx="4"/>
            <a:endCxn id="11" idx="0"/>
          </p:cNvCxnSpPr>
          <p:nvPr/>
        </p:nvCxnSpPr>
        <p:spPr>
          <a:xfrm>
            <a:off x="7332107" y="4231639"/>
            <a:ext cx="1529704" cy="92357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5">
            <a:extLst>
              <a:ext uri="{FF2B5EF4-FFF2-40B4-BE49-F238E27FC236}">
                <a16:creationId xmlns:a16="http://schemas.microsoft.com/office/drawing/2014/main" id="{714FAEC7-BFA1-C639-D24C-C367EFA4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126B9AC-12D3-B939-D7EA-DAB6190B9682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1B9E4A4-F83A-85F1-9813-E4957866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48</a:t>
            </a:fld>
            <a:endParaRPr lang="x-none" sz="2000" b="1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4102755-73A6-14A9-12AF-7648F8D993E0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 Título">
            <a:extLst>
              <a:ext uri="{FF2B5EF4-FFF2-40B4-BE49-F238E27FC236}">
                <a16:creationId xmlns:a16="http://schemas.microsoft.com/office/drawing/2014/main" id="{C6E8E702-5BD5-E4FF-7277-099EAEB7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02"/>
            <a:ext cx="10515600" cy="1325563"/>
          </a:xfrm>
        </p:spPr>
        <p:txBody>
          <a:bodyPr>
            <a:norm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</a:t>
            </a:r>
          </a:p>
        </p:txBody>
      </p:sp>
      <p:sp>
        <p:nvSpPr>
          <p:cNvPr id="15" name="3 Elipse">
            <a:extLst>
              <a:ext uri="{FF2B5EF4-FFF2-40B4-BE49-F238E27FC236}">
                <a16:creationId xmlns:a16="http://schemas.microsoft.com/office/drawing/2014/main" id="{BC6CFAEC-8B2A-960A-5640-8F0655096F61}"/>
              </a:ext>
            </a:extLst>
          </p:cNvPr>
          <p:cNvSpPr/>
          <p:nvPr/>
        </p:nvSpPr>
        <p:spPr>
          <a:xfrm>
            <a:off x="4516679" y="1482499"/>
            <a:ext cx="2664296" cy="79208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¿Soleado?</a:t>
            </a:r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5 Conector recto de flecha">
            <a:extLst>
              <a:ext uri="{FF2B5EF4-FFF2-40B4-BE49-F238E27FC236}">
                <a16:creationId xmlns:a16="http://schemas.microsoft.com/office/drawing/2014/main" id="{201C47A3-4FF2-4AE9-AAF0-6FC55E0CF289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4372663" y="2274587"/>
            <a:ext cx="1476164" cy="11521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7 Conector recto de flecha">
            <a:extLst>
              <a:ext uri="{FF2B5EF4-FFF2-40B4-BE49-F238E27FC236}">
                <a16:creationId xmlns:a16="http://schemas.microsoft.com/office/drawing/2014/main" id="{53FCEC4D-F54A-EE90-C63E-6180F54AF34E}"/>
              </a:ext>
            </a:extLst>
          </p:cNvPr>
          <p:cNvCxnSpPr>
            <a:cxnSpLocks/>
            <a:stCxn id="15" idx="4"/>
            <a:endCxn id="26" idx="0"/>
          </p:cNvCxnSpPr>
          <p:nvPr/>
        </p:nvCxnSpPr>
        <p:spPr>
          <a:xfrm>
            <a:off x="5848827" y="2274587"/>
            <a:ext cx="1483280" cy="116496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717683-F013-FE58-86B7-F638FD548E06}"/>
              </a:ext>
            </a:extLst>
          </p:cNvPr>
          <p:cNvSpPr txBox="1"/>
          <p:nvPr/>
        </p:nvSpPr>
        <p:spPr>
          <a:xfrm>
            <a:off x="4647112" y="2382918"/>
            <a:ext cx="388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s-MX" sz="28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7DE9E8-A6FD-7FB0-6BA1-D02CD916F575}"/>
              </a:ext>
            </a:extLst>
          </p:cNvPr>
          <p:cNvSpPr txBox="1"/>
          <p:nvPr/>
        </p:nvSpPr>
        <p:spPr>
          <a:xfrm>
            <a:off x="6679277" y="2382918"/>
            <a:ext cx="329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s-MX" sz="2800" dirty="0"/>
          </a:p>
        </p:txBody>
      </p:sp>
      <p:sp>
        <p:nvSpPr>
          <p:cNvPr id="26" name="3 Elipse">
            <a:extLst>
              <a:ext uri="{FF2B5EF4-FFF2-40B4-BE49-F238E27FC236}">
                <a16:creationId xmlns:a16="http://schemas.microsoft.com/office/drawing/2014/main" id="{76B8356A-F961-47AA-4524-52A3F24C1425}"/>
              </a:ext>
            </a:extLst>
          </p:cNvPr>
          <p:cNvSpPr/>
          <p:nvPr/>
        </p:nvSpPr>
        <p:spPr>
          <a:xfrm>
            <a:off x="5999959" y="3439551"/>
            <a:ext cx="2664296" cy="79208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¿Alta?</a:t>
            </a:r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F11F95F-4C0E-E5E1-7D6C-B90748844FDC}"/>
              </a:ext>
            </a:extLst>
          </p:cNvPr>
          <p:cNvSpPr txBox="1"/>
          <p:nvPr/>
        </p:nvSpPr>
        <p:spPr>
          <a:xfrm>
            <a:off x="6248440" y="4289152"/>
            <a:ext cx="388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s-MX" sz="2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6646026-1CEE-3C6A-742C-2D809EC50008}"/>
              </a:ext>
            </a:extLst>
          </p:cNvPr>
          <p:cNvSpPr txBox="1"/>
          <p:nvPr/>
        </p:nvSpPr>
        <p:spPr>
          <a:xfrm>
            <a:off x="8280605" y="4289152"/>
            <a:ext cx="329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s-MX" sz="2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86983"/>
            <a:ext cx="10515600" cy="603705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Derivación con Soleado = 0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465" t="26241" r="27620" b="43013"/>
          <a:stretch/>
        </p:blipFill>
        <p:spPr bwMode="auto">
          <a:xfrm>
            <a:off x="1643170" y="1876108"/>
            <a:ext cx="8731489" cy="25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602195" y="4419741"/>
            <a:ext cx="881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Ejemplos = 9    Clases 2      7 Ejemplos como No, 2 como Sí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1864534" y="5253390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−7/9</m:t>
                    </m:r>
                    <m:r>
                      <m:rPr>
                        <m:sty m:val="p"/>
                      </m:rP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7/9−</m:t>
                    </m:r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2/9</m:t>
                    </m:r>
                    <m:r>
                      <m:rPr>
                        <m:sty m:val="p"/>
                      </m:rP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28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2/9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0.7641</m:t>
                    </m:r>
                  </m:oMath>
                </a14:m>
                <a:endParaRPr lang="es-MX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34" y="5253390"/>
                <a:ext cx="8208912" cy="954107"/>
              </a:xfrm>
              <a:prstGeom prst="rect">
                <a:avLst/>
              </a:prstGeom>
              <a:blipFill>
                <a:blip r:embed="rId3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5">
            <a:extLst>
              <a:ext uri="{FF2B5EF4-FFF2-40B4-BE49-F238E27FC236}">
                <a16:creationId xmlns:a16="http://schemas.microsoft.com/office/drawing/2014/main" id="{993C0284-14C2-658B-0299-E0A91110A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F42E8E-01E8-B19C-BD53-949A873AF22B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8DBD8D-4844-1ABE-9C86-2C115968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49</a:t>
            </a:fld>
            <a:endParaRPr lang="x-none" sz="2000" b="1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ABE05B-744F-D827-2F48-46D790FD25A0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52643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s-MX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Ejemplos = 14    Clases 2</a:t>
                </a:r>
                <a:br>
                  <a:rPr lang="es-MX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s-MX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Ejemplos como </a:t>
                </a:r>
                <a14:m>
                  <m:oMath xmlns:m="http://schemas.openxmlformats.org/officeDocument/2006/math">
                    <m:r>
                      <a:rPr lang="es-MX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𝑵𝒐</m:t>
                    </m:r>
                  </m:oMath>
                </a14:m>
                <a:r>
                  <a:rPr lang="es-MX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9 como </a:t>
                </a:r>
                <a14:m>
                  <m:oMath xmlns:m="http://schemas.openxmlformats.org/officeDocument/2006/math">
                    <m:r>
                      <a:rPr lang="es-MX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𝑺𝒊</m:t>
                    </m:r>
                  </m:oMath>
                </a14:m>
                <a:endParaRPr lang="es-MX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5264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71939"/>
                <a:ext cx="10515600" cy="380502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endParaRPr lang="es-MX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MX" sz="32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MX" sz="32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MX" sz="32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MX" sz="3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−5/14</m:t>
                    </m:r>
                    <m:r>
                      <m:rPr>
                        <m:sty m:val="p"/>
                      </m:rP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32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3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5/14−</m:t>
                    </m:r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9/14</m:t>
                    </m:r>
                    <m:r>
                      <m:rPr>
                        <m:sty m:val="p"/>
                      </m:rP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sz="3200" i="1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9/14</m:t>
                    </m:r>
                  </m:oMath>
                </a14:m>
                <a:endParaRPr lang="es-MX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= </a:t>
                </a:r>
                <a14:m>
                  <m:oMath xmlns:m="http://schemas.openxmlformats.org/officeDocument/2006/math"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−0.3571</m:t>
                    </m:r>
                    <m:d>
                      <m:dPr>
                        <m:ctrlPr>
                          <a:rPr lang="es-MX" sz="3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3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−1.4854</m:t>
                        </m:r>
                      </m:e>
                    </m:d>
                    <m:r>
                      <a:rPr lang="es-MX" sz="3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MX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0.6428(−0.6374)</m:t>
                    </m:r>
                  </m:oMath>
                </a14:m>
                <a:endParaRPr lang="es-MX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=  0.9402</a:t>
                </a:r>
              </a:p>
              <a:p>
                <a:pPr>
                  <a:buNone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Hay alta incertidumbre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Ejemplos balanceados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71939"/>
                <a:ext cx="10515600" cy="3805023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5">
            <a:extLst>
              <a:ext uri="{FF2B5EF4-FFF2-40B4-BE49-F238E27FC236}">
                <a16:creationId xmlns:a16="http://schemas.microsoft.com/office/drawing/2014/main" id="{1877047B-527A-8DBF-9622-AC0678AD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19A4F35-C0D4-3F58-2550-4CC40B7E5B8D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C9EB531-8F44-FE1F-3048-62CAF6C3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5</a:t>
            </a:fld>
            <a:endParaRPr lang="x-none" sz="2000" b="1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409D793-B305-6929-4E6F-010C88945AEA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132114"/>
            <a:ext cx="10515600" cy="558574"/>
          </a:xfrm>
        </p:spPr>
        <p:txBody>
          <a:bodyPr>
            <a:noAutofit/>
          </a:bodyPr>
          <a:lstStyle/>
          <a:p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Tarea 8: Árboles de decisión y ejemplo de uso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Elaborar un breve ensayo sobre árboles de decisión e ID3</a:t>
            </a:r>
          </a:p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ejemplo anterior, completar cálculos y mostrar el árbol de derivación completo</a:t>
            </a:r>
          </a:p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Enviar en el mismo archivo pptx los cálculos faltantes y el árbol resultante.</a:t>
            </a:r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48039714-288F-5D10-1B43-345DCFD1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447FF7-688D-65B7-2152-23EEB4949DCC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AA8660-A2FA-80B2-44C7-CB98AC1F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50</a:t>
            </a:fld>
            <a:endParaRPr lang="x-none" sz="2000" b="1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5CE19E9-106A-A745-9F52-C7E0B70232CF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2A0BC-54C9-7B43-B13D-CF66D996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34733"/>
            <a:ext cx="1828800" cy="1763486"/>
          </a:xfrm>
          <a:prstGeom prst="rect">
            <a:avLst/>
          </a:prstGeom>
        </p:spPr>
      </p:pic>
      <p:pic>
        <p:nvPicPr>
          <p:cNvPr id="2" name="Imagen 1" descr="press 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7461"/>
            <a:ext cx="12256970" cy="74417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C3437-4601-4671-BF92-0AE1A78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z="2000" b="1" smtClean="0"/>
              <a:t>51</a:t>
            </a:fld>
            <a:endParaRPr lang="x-none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BD67E-B230-489D-B544-CE84546C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587133"/>
            <a:ext cx="1828800" cy="17634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C09EF48-C342-456B-8CE3-EC9F6095AF66}"/>
              </a:ext>
            </a:extLst>
          </p:cNvPr>
          <p:cNvSpPr txBox="1">
            <a:spLocks/>
          </p:cNvSpPr>
          <p:nvPr/>
        </p:nvSpPr>
        <p:spPr>
          <a:xfrm>
            <a:off x="5171404" y="1511903"/>
            <a:ext cx="2153992" cy="922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198200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1DC2FF1-C422-82F2-2B23-0AA9BF75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51"/>
            <a:ext cx="1931798" cy="68937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4FAC02-2E24-0A44-6E8A-261BFEDEFB6D}"/>
              </a:ext>
            </a:extLst>
          </p:cNvPr>
          <p:cNvSpPr txBox="1"/>
          <p:nvPr/>
        </p:nvSpPr>
        <p:spPr>
          <a:xfrm>
            <a:off x="1435597" y="348170"/>
            <a:ext cx="1029703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Autónoma del Estado de México</a:t>
            </a: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 Académica Profesional Tianguistenco</a:t>
            </a: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Inteligencia Artificial</a:t>
            </a:r>
          </a:p>
          <a:p>
            <a:pPr algn="ctr"/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Ingeniería en Software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Presenta: </a:t>
            </a:r>
          </a:p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Jonathan Rojas Simón</a:t>
            </a:r>
          </a:p>
          <a:p>
            <a:pPr algn="ctr"/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Clase 8</a:t>
            </a:r>
          </a:p>
          <a:p>
            <a:pPr algn="ctr"/>
            <a:b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Tianguistenco, Edo. de Méx. 17 de Septiembre de 2025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9">
            <a:extLst>
              <a:ext uri="{FF2B5EF4-FFF2-40B4-BE49-F238E27FC236}">
                <a16:creationId xmlns:a16="http://schemas.microsoft.com/office/drawing/2014/main" id="{AD8C3A00-9E46-2EAD-0314-61342F2C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03" y="348215"/>
            <a:ext cx="1435591" cy="947490"/>
          </a:xfrm>
          <a:prstGeom prst="rect">
            <a:avLst/>
          </a:prstGeom>
        </p:spPr>
      </p:pic>
      <p:pic>
        <p:nvPicPr>
          <p:cNvPr id="9" name="Picture 6" descr="Logo&#10;&#10;Description automatically generated">
            <a:extLst>
              <a:ext uri="{FF2B5EF4-FFF2-40B4-BE49-F238E27FC236}">
                <a16:creationId xmlns:a16="http://schemas.microsoft.com/office/drawing/2014/main" id="{53DE18B0-DA63-7A0B-0EE5-9B6493466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13" r="96406">
                        <a14:foregroundMark x1="6719" y1="45625" x2="7656" y2="50000"/>
                        <a14:foregroundMark x1="4688" y1="55156" x2="5156" y2="59062"/>
                        <a14:foregroundMark x1="3594" y1="58906" x2="2813" y2="53125"/>
                        <a14:foregroundMark x1="11563" y1="55625" x2="11250" y2="59375"/>
                        <a14:foregroundMark x1="17344" y1="57344" x2="17344" y2="59844"/>
                        <a14:foregroundMark x1="27500" y1="56719" x2="27813" y2="59219"/>
                        <a14:foregroundMark x1="36875" y1="56719" x2="36250" y2="59844"/>
                        <a14:foregroundMark x1="60313" y1="46094" x2="61875" y2="47813"/>
                        <a14:foregroundMark x1="65781" y1="43281" x2="67500" y2="46406"/>
                        <a14:foregroundMark x1="71250" y1="46563" x2="76875" y2="49375"/>
                        <a14:foregroundMark x1="78438" y1="49375" x2="72813" y2="39688"/>
                        <a14:foregroundMark x1="86563" y1="48125" x2="87656" y2="37188"/>
                        <a14:foregroundMark x1="91719" y1="50781" x2="92656" y2="44688"/>
                        <a14:foregroundMark x1="85781" y1="43750" x2="84375" y2="42344"/>
                        <a14:foregroundMark x1="86719" y1="42188" x2="92188" y2="53281"/>
                        <a14:foregroundMark x1="43281" y1="55313" x2="46875" y2="57656"/>
                        <a14:foregroundMark x1="38281" y1="53750" x2="27187" y2="49219"/>
                        <a14:foregroundMark x1="56094" y1="45781" x2="62500" y2="43125"/>
                        <a14:foregroundMark x1="62500" y1="43125" x2="56094" y2="50000"/>
                        <a14:foregroundMark x1="56094" y1="50000" x2="67813" y2="44531"/>
                        <a14:foregroundMark x1="67813" y1="44531" x2="72813" y2="45781"/>
                        <a14:foregroundMark x1="84375" y1="42813" x2="79375" y2="55313"/>
                        <a14:foregroundMark x1="89844" y1="45000" x2="90313" y2="37188"/>
                        <a14:foregroundMark x1="96406" y1="56719" x2="96406" y2="49688"/>
                        <a14:foregroundMark x1="24531" y1="55781" x2="31250" y2="50625"/>
                        <a14:foregroundMark x1="31250" y1="50625" x2="26406" y2="62031"/>
                        <a14:foregroundMark x1="26406" y1="62031" x2="28125" y2="56719"/>
                        <a14:backgroundMark x1="99688" y1="53906" x2="99688" y2="53906"/>
                        <a14:backgroundMark x1="99375" y1="53594" x2="99375" y2="53594"/>
                        <a14:backgroundMark x1="0" y1="59375" x2="0" y2="59375"/>
                        <a14:backgroundMark x1="156" y1="51250" x2="156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9556" y="139740"/>
            <a:ext cx="1364440" cy="13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58512"/>
            <a:ext cx="10515600" cy="862228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 (Ordenado por Pronóstico)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" t="24497" r="28532" b="18227"/>
          <a:stretch>
            <a:fillRect/>
          </a:stretch>
        </p:blipFill>
        <p:spPr bwMode="auto">
          <a:xfrm>
            <a:off x="1524000" y="1786845"/>
            <a:ext cx="9144000" cy="447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0CF9375C-9F2E-A050-8D6B-05672873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803AB7A-0C37-F178-BF8D-41AA83A023CE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23B48E4-4F38-D0FE-FA86-F2075406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6</a:t>
            </a:fld>
            <a:endParaRPr lang="x-none" sz="2000" b="1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C83EAED-D013-A31E-B841-DB3276B2A6E5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61241"/>
            <a:ext cx="10515600" cy="629447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Pronóstico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Soleado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donde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−3/5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3/5−2/5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 : Nublado = 4   donde 4 para N, 0 para P 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I(4,0) = -4/4log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4/4 - 0/4log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0/4 = 0     </a:t>
                </a:r>
                <a:r>
                  <a:rPr lang="es-MX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certeza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 : Lluvia = 5   donde 2 para N, 3 para P 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I(2,3) = -3/5log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3/5 - 2/5log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2/5 = 0.9708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5/14(0.9708)+4/14(0)+5/14(0.9708)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0.694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I(</a:t>
                </a:r>
                <a:r>
                  <a:rPr lang="es-MX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n,p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E(Pronóstico) = 0.9402-0.694</a:t>
                </a:r>
              </a:p>
              <a:p>
                <a:pPr>
                  <a:buNone/>
                </a:pP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0.246</a:t>
                </a: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592" t="24497" r="28532" b="18227"/>
          <a:stretch>
            <a:fillRect/>
          </a:stretch>
        </p:blipFill>
        <p:spPr bwMode="auto">
          <a:xfrm>
            <a:off x="1524000" y="2564905"/>
            <a:ext cx="9144000" cy="429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59F672ED-F103-E0BE-6B7A-0B16531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4994510-0CD3-0CB3-91B1-B86C7ABA241D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3F8A8A-1B7E-05E3-9AAF-019C7B54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7</a:t>
            </a:fld>
            <a:endParaRPr lang="x-none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Pronóstico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Nublado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donde 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4,0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−4/4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4/4−0/4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0/4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s-MX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certeza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 : Lluvia = 5   donde 2 para N, 3 para P 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I(2,3) = -3/5log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3/5 - 2/5log</a:t>
                </a:r>
                <a:r>
                  <a:rPr lang="es-MX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2/5 = 0.9708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5/14(0.9708)+4/14(0)+5/14(0.9708)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0.694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I(</a:t>
                </a:r>
                <a:r>
                  <a:rPr lang="es-MX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n,p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E(Pronóstico) = 0.9402-0.694</a:t>
                </a:r>
              </a:p>
              <a:p>
                <a:pPr>
                  <a:buNone/>
                </a:pP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0.246</a:t>
                </a: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592" t="24497" r="28532" b="18227"/>
          <a:stretch>
            <a:fillRect/>
          </a:stretch>
        </p:blipFill>
        <p:spPr bwMode="auto">
          <a:xfrm>
            <a:off x="1524000" y="2564905"/>
            <a:ext cx="9144000" cy="429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AA3E978E-88B5-51BF-FC11-71CA8271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F9E87EF-98A6-E7FF-6895-4EB70A79B4A7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01F1E84-7021-0683-0839-71A7A9F4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8</a:t>
            </a:fld>
            <a:endParaRPr lang="x-none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032536"/>
            <a:ext cx="10515600" cy="658152"/>
          </a:xfrm>
        </p:spPr>
        <p:txBody>
          <a:bodyPr>
            <a:normAutofit/>
          </a:bodyPr>
          <a:lstStyle/>
          <a:p>
            <a:pPr algn="ctr"/>
            <a:r>
              <a:rPr lang="es-MX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Atributo Pronóstico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Valor: Lluvia 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donde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𝑆𝑖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2,3</m:t>
                        </m:r>
                      </m:e>
                    </m:d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−2/5</m:t>
                    </m:r>
                    <m:r>
                      <m:rPr>
                        <m:sty m:val="p"/>
                      </m:rP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2/5−3/5</m:t>
                    </m:r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s-MX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3/5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0.9708</m:t>
                    </m:r>
                  </m:oMath>
                </a14:m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5/14(0.9708)+4/14(0)+5/14(0.9708)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E(Pronóstico) = 0.694</a:t>
                </a:r>
              </a:p>
              <a:p>
                <a:pPr>
                  <a:buNone/>
                </a:pP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I(</a:t>
                </a:r>
                <a:r>
                  <a:rPr lang="es-MX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n,p</a:t>
                </a:r>
                <a:r>
                  <a:rPr lang="es-MX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E(Pronóstico) = 0.9402-0.694</a:t>
                </a:r>
              </a:p>
              <a:p>
                <a:pPr>
                  <a:buNone/>
                </a:pPr>
                <a:r>
                  <a:rPr lang="es-MX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G(Pronóstico) = 0.246</a:t>
                </a:r>
              </a:p>
              <a:p>
                <a:endParaRPr lang="es-MX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9144000" cy="5257800"/>
              </a:xfrm>
              <a:blipFill>
                <a:blip r:embed="rId2"/>
                <a:stretch>
                  <a:fillRect l="-1333" t="-20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592" t="24497" r="28532" b="18227"/>
          <a:stretch>
            <a:fillRect/>
          </a:stretch>
        </p:blipFill>
        <p:spPr bwMode="auto">
          <a:xfrm>
            <a:off x="1524000" y="2564905"/>
            <a:ext cx="9144000" cy="429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1FB22603-4D6C-21F4-B176-C0B4082C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90"/>
            <a:ext cx="12192000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956674C-2308-FCD5-6F86-E1710B0A822C}"/>
              </a:ext>
            </a:extLst>
          </p:cNvPr>
          <p:cNvSpPr txBox="1">
            <a:spLocks/>
          </p:cNvSpPr>
          <p:nvPr/>
        </p:nvSpPr>
        <p:spPr>
          <a:xfrm>
            <a:off x="497572" y="403090"/>
            <a:ext cx="11346085" cy="658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Métodos de búsqueda</a:t>
            </a:r>
            <a:endParaRPr lang="es-E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502A375-F0A5-F2B8-25C9-620A13D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BF8807-ECCC-A344-A43F-4B44FA08D243}" type="slidenum">
              <a:rPr lang="x-none" sz="2000" b="1" smtClean="0"/>
              <a:t>9</a:t>
            </a:fld>
            <a:endParaRPr lang="x-none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9fcce23-ed94-435c-bb5f-a3be78942f2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E469811D3E47479317784E801E6375" ma:contentTypeVersion="4" ma:contentTypeDescription="Create a new document." ma:contentTypeScope="" ma:versionID="216a2c5b5e86648ce6a2e31221754d70">
  <xsd:schema xmlns:xsd="http://www.w3.org/2001/XMLSchema" xmlns:xs="http://www.w3.org/2001/XMLSchema" xmlns:p="http://schemas.microsoft.com/office/2006/metadata/properties" xmlns:ns2="69fcce23-ed94-435c-bb5f-a3be78942f2e" targetNamespace="http://schemas.microsoft.com/office/2006/metadata/properties" ma:root="true" ma:fieldsID="5b803a04de755a14eb3ea59b6f9e2dfa" ns2:_="">
    <xsd:import namespace="69fcce23-ed94-435c-bb5f-a3be78942f2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cce23-ed94-435c-bb5f-a3be78942f2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32C220-5EB7-4E3E-88E5-DF762BAD52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2F9015-733B-4449-B0FB-853FDFBBF3EE}">
  <ds:schemaRefs>
    <ds:schemaRef ds:uri="http://schemas.microsoft.com/office/2006/metadata/properties"/>
    <ds:schemaRef ds:uri="http://schemas.microsoft.com/office/infopath/2007/PartnerControls"/>
    <ds:schemaRef ds:uri="732aaf05-ffae-4e0d-a1cf-d7929e8c4120"/>
    <ds:schemaRef ds:uri="f46d0b85-48e0-46bc-b379-5cc5dcf62353"/>
  </ds:schemaRefs>
</ds:datastoreItem>
</file>

<file path=customXml/itemProps3.xml><?xml version="1.0" encoding="utf-8"?>
<ds:datastoreItem xmlns:ds="http://schemas.openxmlformats.org/officeDocument/2006/customXml" ds:itemID="{AE475617-9657-4371-A1A9-FB1AB1894E6A}"/>
</file>

<file path=docProps/app.xml><?xml version="1.0" encoding="utf-8"?>
<Properties xmlns="http://schemas.openxmlformats.org/officeDocument/2006/extended-properties" xmlns:vt="http://schemas.openxmlformats.org/officeDocument/2006/docPropsVTypes">
  <TotalTime>28686</TotalTime>
  <Words>2845</Words>
  <Application>Microsoft Office PowerPoint</Application>
  <PresentationFormat>Panorámica</PresentationFormat>
  <Paragraphs>515</Paragraphs>
  <Slides>52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Office Theme</vt:lpstr>
      <vt:lpstr>Presentación de PowerPoint</vt:lpstr>
      <vt:lpstr>Ejemplos como etiquetas</vt:lpstr>
      <vt:lpstr>Presentación de PowerPoint</vt:lpstr>
      <vt:lpstr>Presentación de PowerPoint</vt:lpstr>
      <vt:lpstr>Ejemplos = 14    Clases 2 5 Ejemplos como No, 9 como Si</vt:lpstr>
      <vt:lpstr>Ejemplo (Ordenado por Pronóstico)</vt:lpstr>
      <vt:lpstr>Atributo Pronóstico</vt:lpstr>
      <vt:lpstr>Atributo Pronóstico</vt:lpstr>
      <vt:lpstr>Atributo Pronóstico</vt:lpstr>
      <vt:lpstr>Atributo Pronóstico</vt:lpstr>
      <vt:lpstr>Ejemplos (Ordenados por Temperatura)</vt:lpstr>
      <vt:lpstr>Atributo Temperatura</vt:lpstr>
      <vt:lpstr>Ejemplos (Ordenados por Humedad)</vt:lpstr>
      <vt:lpstr>Atributo Humedad</vt:lpstr>
      <vt:lpstr>Ejemplos (Ordenados por Viento)</vt:lpstr>
      <vt:lpstr>Atributo Viento</vt:lpstr>
      <vt:lpstr>Elección Nodo Raíz</vt:lpstr>
      <vt:lpstr>Raíz</vt:lpstr>
      <vt:lpstr>Derivación de Soleado</vt:lpstr>
      <vt:lpstr>Ejemplos = 5    Clases 2 3 Ejemplos como No, 2 como Si</vt:lpstr>
      <vt:lpstr>Atributo Temperatura</vt:lpstr>
      <vt:lpstr>Atributo Humedad</vt:lpstr>
      <vt:lpstr>Atributo Viento</vt:lpstr>
      <vt:lpstr>Nodo intermedio</vt:lpstr>
      <vt:lpstr>Presentación de PowerPoint</vt:lpstr>
      <vt:lpstr>Derivación de Nublado</vt:lpstr>
      <vt:lpstr>Ejemplos = 4    Clases 1 0 Ejemplos como No, 4 como Sí</vt:lpstr>
      <vt:lpstr>Presentación de PowerPoint</vt:lpstr>
      <vt:lpstr>Derivación de Lluvia</vt:lpstr>
      <vt:lpstr>Ejemplos = 5    Clases 2 3 Ejemplos como N, 2 como P</vt:lpstr>
      <vt:lpstr>Atributo Temperatura</vt:lpstr>
      <vt:lpstr>Atributo Humedad</vt:lpstr>
      <vt:lpstr>Atributo Viento</vt:lpstr>
      <vt:lpstr>Elección Derivación Lluvia</vt:lpstr>
      <vt:lpstr>Presentación de PowerPoint</vt:lpstr>
      <vt:lpstr>Presentación de Reglas del árbol</vt:lpstr>
      <vt:lpstr>Ejemplo en representación Binaria</vt:lpstr>
      <vt:lpstr>Ejemplos = 14    Clases 2 5 Ejemplos como No, 9 como Sí</vt:lpstr>
      <vt:lpstr>Pronóstico (Atributo Soleado, Nublado, Lluvia)</vt:lpstr>
      <vt:lpstr>Temperatura (Alta, Media, Baja)</vt:lpstr>
      <vt:lpstr>Humedad (Atributo Alta, Normal)</vt:lpstr>
      <vt:lpstr>Viento (Débil, Fuerte)</vt:lpstr>
      <vt:lpstr>Ejemplo en representación Binaria</vt:lpstr>
      <vt:lpstr>Elección Nodo Raíz</vt:lpstr>
      <vt:lpstr>Raíz</vt:lpstr>
      <vt:lpstr>Derivación por Soleado = 1</vt:lpstr>
      <vt:lpstr>Derivación por Soleado = 1</vt:lpstr>
      <vt:lpstr>Raíz</vt:lpstr>
      <vt:lpstr>Derivación con Soleado = 0</vt:lpstr>
      <vt:lpstr>Tarea 8: Árboles de decisión y ejemplo de uso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Jonathan Rojas Simón</cp:lastModifiedBy>
  <cp:revision>557</cp:revision>
  <dcterms:created xsi:type="dcterms:W3CDTF">2021-05-21T13:23:01Z</dcterms:created>
  <dcterms:modified xsi:type="dcterms:W3CDTF">2025-09-17T23:23:15Z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0x010100AEE469811D3E47479317784E801E6375</vt:lpwstr>
  </property>
  <property fmtid="{D5CDD505-2E9C-101B-9397-08002B2CF9AE}" pid="3" name="Order">
    <vt:r8>1800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